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8" r:id="rId3"/>
  </p:sldMasterIdLst>
  <p:notesMasterIdLst>
    <p:notesMasterId r:id="rId152"/>
  </p:notesMasterIdLst>
  <p:handoutMasterIdLst>
    <p:handoutMasterId r:id="rId153"/>
  </p:handoutMasterIdLst>
  <p:sldIdLst>
    <p:sldId id="256" r:id="rId4"/>
    <p:sldId id="2614" r:id="rId5"/>
    <p:sldId id="2675" r:id="rId6"/>
    <p:sldId id="262" r:id="rId7"/>
    <p:sldId id="264" r:id="rId8"/>
    <p:sldId id="329" r:id="rId9"/>
    <p:sldId id="330" r:id="rId10"/>
    <p:sldId id="2662" r:id="rId11"/>
    <p:sldId id="2463" r:id="rId12"/>
    <p:sldId id="640" r:id="rId13"/>
    <p:sldId id="2251" r:id="rId14"/>
    <p:sldId id="2459" r:id="rId15"/>
    <p:sldId id="584" r:id="rId16"/>
    <p:sldId id="585" r:id="rId17"/>
    <p:sldId id="469" r:id="rId18"/>
    <p:sldId id="610" r:id="rId19"/>
    <p:sldId id="591" r:id="rId20"/>
    <p:sldId id="611" r:id="rId21"/>
    <p:sldId id="612" r:id="rId22"/>
    <p:sldId id="613" r:id="rId23"/>
    <p:sldId id="593" r:id="rId24"/>
    <p:sldId id="592" r:id="rId25"/>
    <p:sldId id="587" r:id="rId26"/>
    <p:sldId id="2556" r:id="rId27"/>
    <p:sldId id="2520" r:id="rId28"/>
    <p:sldId id="2462" r:id="rId29"/>
    <p:sldId id="2479" r:id="rId30"/>
    <p:sldId id="2503" r:id="rId31"/>
    <p:sldId id="2468" r:id="rId32"/>
    <p:sldId id="2547" r:id="rId33"/>
    <p:sldId id="2582" r:id="rId34"/>
    <p:sldId id="2471" r:id="rId35"/>
    <p:sldId id="2521" r:id="rId36"/>
    <p:sldId id="2470" r:id="rId37"/>
    <p:sldId id="2546" r:id="rId38"/>
    <p:sldId id="2584" r:id="rId39"/>
    <p:sldId id="2550" r:id="rId40"/>
    <p:sldId id="2498" r:id="rId41"/>
    <p:sldId id="2495" r:id="rId42"/>
    <p:sldId id="2555" r:id="rId43"/>
    <p:sldId id="2477" r:id="rId44"/>
    <p:sldId id="2549" r:id="rId45"/>
    <p:sldId id="2548" r:id="rId46"/>
    <p:sldId id="776" r:id="rId47"/>
    <p:sldId id="770" r:id="rId48"/>
    <p:sldId id="955" r:id="rId49"/>
    <p:sldId id="956" r:id="rId50"/>
    <p:sldId id="957" r:id="rId51"/>
    <p:sldId id="958" r:id="rId52"/>
    <p:sldId id="959" r:id="rId53"/>
    <p:sldId id="2506" r:id="rId54"/>
    <p:sldId id="2504" r:id="rId55"/>
    <p:sldId id="2472" r:id="rId56"/>
    <p:sldId id="2481" r:id="rId57"/>
    <p:sldId id="2657" r:id="rId58"/>
    <p:sldId id="2552" r:id="rId59"/>
    <p:sldId id="2554" r:id="rId60"/>
    <p:sldId id="2509" r:id="rId61"/>
    <p:sldId id="2517" r:id="rId62"/>
    <p:sldId id="2485" r:id="rId63"/>
    <p:sldId id="2505" r:id="rId64"/>
    <p:sldId id="2489" r:id="rId65"/>
    <p:sldId id="2513" r:id="rId66"/>
    <p:sldId id="2514" r:id="rId67"/>
    <p:sldId id="2510" r:id="rId68"/>
    <p:sldId id="2515" r:id="rId69"/>
    <p:sldId id="2511" r:id="rId70"/>
    <p:sldId id="2553" r:id="rId71"/>
    <p:sldId id="2490" r:id="rId72"/>
    <p:sldId id="2638" r:id="rId73"/>
    <p:sldId id="2639" r:id="rId74"/>
    <p:sldId id="2640" r:id="rId75"/>
    <p:sldId id="2641" r:id="rId76"/>
    <p:sldId id="2642" r:id="rId77"/>
    <p:sldId id="2643" r:id="rId78"/>
    <p:sldId id="2644" r:id="rId79"/>
    <p:sldId id="2645" r:id="rId80"/>
    <p:sldId id="2646" r:id="rId81"/>
    <p:sldId id="2647" r:id="rId82"/>
    <p:sldId id="2648" r:id="rId83"/>
    <p:sldId id="2651" r:id="rId84"/>
    <p:sldId id="2652" r:id="rId85"/>
    <p:sldId id="2655" r:id="rId86"/>
    <p:sldId id="2659" r:id="rId87"/>
    <p:sldId id="2660" r:id="rId88"/>
    <p:sldId id="2654" r:id="rId89"/>
    <p:sldId id="2656" r:id="rId90"/>
    <p:sldId id="2665" r:id="rId91"/>
    <p:sldId id="2666" r:id="rId92"/>
    <p:sldId id="2676" r:id="rId93"/>
    <p:sldId id="2677" r:id="rId94"/>
    <p:sldId id="2669" r:id="rId95"/>
    <p:sldId id="2668" r:id="rId96"/>
    <p:sldId id="2667" r:id="rId97"/>
    <p:sldId id="2585" r:id="rId98"/>
    <p:sldId id="2570" r:id="rId99"/>
    <p:sldId id="2571" r:id="rId100"/>
    <p:sldId id="2528" r:id="rId101"/>
    <p:sldId id="2527" r:id="rId102"/>
    <p:sldId id="2525" r:id="rId103"/>
    <p:sldId id="2526" r:id="rId104"/>
    <p:sldId id="2588" r:id="rId105"/>
    <p:sldId id="2572" r:id="rId106"/>
    <p:sldId id="2573" r:id="rId107"/>
    <p:sldId id="2551" r:id="rId108"/>
    <p:sldId id="2574" r:id="rId109"/>
    <p:sldId id="2541" r:id="rId110"/>
    <p:sldId id="2545" r:id="rId111"/>
    <p:sldId id="2575" r:id="rId112"/>
    <p:sldId id="2576" r:id="rId113"/>
    <p:sldId id="2577" r:id="rId114"/>
    <p:sldId id="2578" r:id="rId115"/>
    <p:sldId id="2557" r:id="rId116"/>
    <p:sldId id="2579" r:id="rId117"/>
    <p:sldId id="2543" r:id="rId118"/>
    <p:sldId id="2580" r:id="rId119"/>
    <p:sldId id="2663" r:id="rId120"/>
    <p:sldId id="2664" r:id="rId121"/>
    <p:sldId id="2678" r:id="rId122"/>
    <p:sldId id="2679" r:id="rId123"/>
    <p:sldId id="2680" r:id="rId124"/>
    <p:sldId id="2681" r:id="rId125"/>
    <p:sldId id="2587" r:id="rId126"/>
    <p:sldId id="2653" r:id="rId127"/>
    <p:sldId id="2586" r:id="rId128"/>
    <p:sldId id="2589" r:id="rId129"/>
    <p:sldId id="2599" r:id="rId130"/>
    <p:sldId id="2600" r:id="rId131"/>
    <p:sldId id="2601" r:id="rId132"/>
    <p:sldId id="2595" r:id="rId133"/>
    <p:sldId id="2602" r:id="rId134"/>
    <p:sldId id="2603" r:id="rId135"/>
    <p:sldId id="2604" r:id="rId136"/>
    <p:sldId id="2608" r:id="rId137"/>
    <p:sldId id="2613" r:id="rId138"/>
    <p:sldId id="2610" r:id="rId139"/>
    <p:sldId id="2607" r:id="rId140"/>
    <p:sldId id="2611" r:id="rId141"/>
    <p:sldId id="2670" r:id="rId142"/>
    <p:sldId id="2671" r:id="rId143"/>
    <p:sldId id="2672" r:id="rId144"/>
    <p:sldId id="2673" r:id="rId145"/>
    <p:sldId id="2674" r:id="rId146"/>
    <p:sldId id="267" r:id="rId147"/>
    <p:sldId id="2661" r:id="rId148"/>
    <p:sldId id="266" r:id="rId149"/>
    <p:sldId id="261" r:id="rId150"/>
    <p:sldId id="268"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i Caruana" initials="GC" lastIdx="2" clrIdx="0">
    <p:extLst>
      <p:ext uri="{19B8F6BF-5375-455C-9EA6-DF929625EA0E}">
        <p15:presenceInfo xmlns:p15="http://schemas.microsoft.com/office/powerpoint/2012/main" userId="S::Gabi.Caruana@rtcevents.com::844b42ec-dfe6-4e68-93a0-3974b911f2ad" providerId="AD"/>
      </p:ext>
    </p:extLst>
  </p:cmAuthor>
  <p:cmAuthor id="2" name="Nono Martinez Alonso" initials="NA" lastIdx="1" clrIdx="1">
    <p:extLst>
      <p:ext uri="{19B8F6BF-5375-455C-9EA6-DF929625EA0E}">
        <p15:presenceInfo xmlns:p15="http://schemas.microsoft.com/office/powerpoint/2012/main" userId="S::nono.martinez.alonso@autodesk.com::448ec1af-f67d-44b6-95c0-9cf67e3892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9A99"/>
    <a:srgbClr val="606060"/>
    <a:srgbClr val="B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3" autoAdjust="0"/>
    <p:restoredTop sz="83372" autoAdjust="0"/>
  </p:normalViewPr>
  <p:slideViewPr>
    <p:cSldViewPr snapToGrid="0">
      <p:cViewPr varScale="1">
        <p:scale>
          <a:sx n="94" d="100"/>
          <a:sy n="94" d="100"/>
        </p:scale>
        <p:origin x="1350" y="66"/>
      </p:cViewPr>
      <p:guideLst/>
    </p:cSldViewPr>
  </p:slideViewPr>
  <p:notesTextViewPr>
    <p:cViewPr>
      <p:scale>
        <a:sx n="3" d="2"/>
        <a:sy n="3" d="2"/>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commentAuthors" Target="commentAuthor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5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53697D-5366-43F0-B634-44094B3130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9B6D05-A2E0-411D-BB2B-AF64B410A2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B0ABD-093B-4BA1-85AA-04D047FDDE61}" type="datetimeFigureOut">
              <a:rPr lang="en-US" smtClean="0"/>
              <a:t>7/16/2019</a:t>
            </a:fld>
            <a:endParaRPr lang="en-US"/>
          </a:p>
        </p:txBody>
      </p:sp>
      <p:sp>
        <p:nvSpPr>
          <p:cNvPr id="4" name="Footer Placeholder 3">
            <a:extLst>
              <a:ext uri="{FF2B5EF4-FFF2-40B4-BE49-F238E27FC236}">
                <a16:creationId xmlns:a16="http://schemas.microsoft.com/office/drawing/2014/main" id="{D633A89C-13F4-4F91-A7DC-F8A1CFA5D7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F706BF-2C93-47DD-B005-791DE49FD1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558236-FFFD-44C7-8AE0-7DC8215B8CA1}" type="slidenum">
              <a:rPr lang="en-US" smtClean="0"/>
              <a:t>‹#›</a:t>
            </a:fld>
            <a:endParaRPr lang="en-US"/>
          </a:p>
        </p:txBody>
      </p:sp>
    </p:spTree>
    <p:extLst>
      <p:ext uri="{BB962C8B-B14F-4D97-AF65-F5344CB8AC3E}">
        <p14:creationId xmlns:p14="http://schemas.microsoft.com/office/powerpoint/2010/main" val="213922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D8086-34E2-F04D-8436-916F67BD124F}" type="datetimeFigureOut">
              <a:rPr lang="en-US" smtClean="0"/>
              <a:t>7/16/2019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FB8B4-D5DD-9D4E-A2E2-413181EDA073}" type="slidenum">
              <a:rPr lang="en-US" smtClean="0"/>
              <a:t>‹#›</a:t>
            </a:fld>
            <a:endParaRPr lang="en-US"/>
          </a:p>
        </p:txBody>
      </p:sp>
    </p:spTree>
    <p:extLst>
      <p:ext uri="{BB962C8B-B14F-4D97-AF65-F5344CB8AC3E}">
        <p14:creationId xmlns:p14="http://schemas.microsoft.com/office/powerpoint/2010/main" val="307379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766F3F-B791-E64B-B835-E1C50B380AD0}" type="slidenum">
              <a:rPr lang="en-US" smtClean="0"/>
              <a:t>2</a:t>
            </a:fld>
            <a:endParaRPr lang="en-US"/>
          </a:p>
        </p:txBody>
      </p:sp>
    </p:spTree>
    <p:extLst>
      <p:ext uri="{BB962C8B-B14F-4D97-AF65-F5344CB8AC3E}">
        <p14:creationId xmlns:p14="http://schemas.microsoft.com/office/powerpoint/2010/main" val="279344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a:t>Combine intelligence</a:t>
            </a:r>
            <a:r>
              <a:rPr lang="en-US" baseline="0"/>
              <a:t> of building professional with algorithmic intelligence to produce better buildings, faster.</a:t>
            </a:r>
            <a:endParaRPr lang="en-US"/>
          </a:p>
          <a:p>
            <a:endParaRPr lang="en-US"/>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15</a:t>
            </a:fld>
            <a:endParaRPr lang="en-AU"/>
          </a:p>
        </p:txBody>
      </p:sp>
    </p:spTree>
    <p:extLst>
      <p:ext uri="{BB962C8B-B14F-4D97-AF65-F5344CB8AC3E}">
        <p14:creationId xmlns:p14="http://schemas.microsoft.com/office/powerpoint/2010/main" val="323194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are also doing experiments with these workflows inside of Autodesk.</a:t>
            </a:r>
          </a:p>
          <a:p>
            <a:r>
              <a:rPr lang="en-US" baseline="0"/>
              <a:t>Recently, we  moved our Toronto office to a new office </a:t>
            </a:r>
            <a:r>
              <a:rPr lang="en-US"/>
              <a:t>in the </a:t>
            </a:r>
            <a:r>
              <a:rPr lang="en-US" err="1"/>
              <a:t>MaRS</a:t>
            </a:r>
            <a:r>
              <a:rPr lang="en-US" baseline="0"/>
              <a:t> innovation district.  The Living, an architecture firm that Autodesk purchased to test out ideas,  used a generative approach to design the new office’s space layout.</a:t>
            </a:r>
            <a:endParaRPr lang="en-US"/>
          </a:p>
        </p:txBody>
      </p:sp>
      <p:sp>
        <p:nvSpPr>
          <p:cNvPr id="4" name="Slide Number Placeholder 3"/>
          <p:cNvSpPr>
            <a:spLocks noGrp="1"/>
          </p:cNvSpPr>
          <p:nvPr>
            <p:ph type="sldNum" sz="quarter" idx="10"/>
          </p:nvPr>
        </p:nvSpPr>
        <p:spPr/>
        <p:txBody>
          <a:bodyPr/>
          <a:lstStyle/>
          <a:p>
            <a:pPr>
              <a:defRPr/>
            </a:pPr>
            <a:fld id="{48A5493C-CE6C-7047-AD3F-1FD8762C4D59}"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212011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2200">
                <a:solidFill>
                  <a:schemeClr val="accent6">
                    <a:hueOff val="-14768677"/>
                    <a:satOff val="-5814"/>
                    <a:lumOff val="-94717"/>
                  </a:schemeClr>
                </a:solidFill>
                <a:latin typeface="+mn-lt"/>
                <a:sym typeface="Helvetica Neue"/>
              </a:rPr>
              <a:t>They boiled all this data down to </a:t>
            </a:r>
            <a:r>
              <a:rPr lang="en-US" sz="2200" b="1">
                <a:solidFill>
                  <a:schemeClr val="accent6">
                    <a:hueOff val="-14768677"/>
                    <a:satOff val="-5814"/>
                    <a:lumOff val="-94717"/>
                  </a:schemeClr>
                </a:solidFill>
                <a:latin typeface="+mn-lt"/>
                <a:sym typeface="Helvetica Neue"/>
              </a:rPr>
              <a:t>six measurable goals </a:t>
            </a:r>
            <a:r>
              <a:rPr lang="en-US" sz="2200">
                <a:solidFill>
                  <a:schemeClr val="accent6">
                    <a:hueOff val="-14768677"/>
                    <a:satOff val="-5814"/>
                    <a:lumOff val="-94717"/>
                  </a:schemeClr>
                </a:solidFill>
                <a:latin typeface="+mn-lt"/>
                <a:sym typeface="Helvetica Neue"/>
              </a:rPr>
              <a:t>for a good office and created algorithms to measure each goal.</a:t>
            </a:r>
          </a:p>
          <a:p>
            <a:endParaRPr lang="en-US"/>
          </a:p>
        </p:txBody>
      </p:sp>
    </p:spTree>
    <p:extLst>
      <p:ext uri="{BB962C8B-B14F-4D97-AF65-F5344CB8AC3E}">
        <p14:creationId xmlns:p14="http://schemas.microsoft.com/office/powerpoint/2010/main" val="283763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119057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5976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11004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defTabSz="465887">
              <a:lnSpc>
                <a:spcPct val="117999"/>
              </a:lnSpc>
              <a:defRPr/>
            </a:pPr>
            <a:r>
              <a:rPr lang="en-US" sz="2200">
                <a:solidFill>
                  <a:schemeClr val="accent6">
                    <a:hueOff val="-14768677"/>
                    <a:satOff val="-5814"/>
                    <a:lumOff val="-94717"/>
                  </a:schemeClr>
                </a:solidFill>
                <a:latin typeface="+mn-lt"/>
                <a:sym typeface="Helvetica Neue"/>
              </a:rPr>
              <a:t>Here you can see the process running, as </a:t>
            </a:r>
            <a:r>
              <a:rPr lang="en-US" sz="2200" b="1">
                <a:solidFill>
                  <a:schemeClr val="accent6">
                    <a:hueOff val="-14768677"/>
                    <a:satOff val="-5814"/>
                    <a:lumOff val="-94717"/>
                  </a:schemeClr>
                </a:solidFill>
                <a:latin typeface="+mn-lt"/>
                <a:sym typeface="Helvetica Neue"/>
              </a:rPr>
              <a:t>different floor plan layouts are created</a:t>
            </a:r>
            <a:r>
              <a:rPr lang="en-US" sz="2200">
                <a:solidFill>
                  <a:schemeClr val="accent6">
                    <a:hueOff val="-14768677"/>
                    <a:satOff val="-5814"/>
                    <a:lumOff val="-94717"/>
                  </a:schemeClr>
                </a:solidFill>
                <a:latin typeface="+mn-lt"/>
                <a:sym typeface="Helvetica Neue"/>
              </a:rPr>
              <a:t>, each with </a:t>
            </a:r>
            <a:r>
              <a:rPr lang="en-US" sz="2200" b="1">
                <a:solidFill>
                  <a:schemeClr val="accent6">
                    <a:hueOff val="-14768677"/>
                    <a:satOff val="-5814"/>
                    <a:lumOff val="-94717"/>
                  </a:schemeClr>
                </a:solidFill>
                <a:latin typeface="+mn-lt"/>
                <a:sym typeface="Helvetica Neue"/>
              </a:rPr>
              <a:t>blue amenity bars of meeting rooms </a:t>
            </a:r>
            <a:r>
              <a:rPr lang="en-US" sz="2200">
                <a:solidFill>
                  <a:schemeClr val="accent6">
                    <a:hueOff val="-14768677"/>
                    <a:satOff val="-5814"/>
                    <a:lumOff val="-94717"/>
                  </a:schemeClr>
                </a:solidFill>
                <a:latin typeface="+mn-lt"/>
                <a:sym typeface="Helvetica Neue"/>
              </a:rPr>
              <a:t>and </a:t>
            </a:r>
            <a:r>
              <a:rPr lang="en-US" sz="2200" b="1">
                <a:solidFill>
                  <a:schemeClr val="accent6">
                    <a:hueOff val="-14768677"/>
                    <a:satOff val="-5814"/>
                    <a:lumOff val="-94717"/>
                  </a:schemeClr>
                </a:solidFill>
                <a:latin typeface="+mn-lt"/>
                <a:sym typeface="Helvetica Neue"/>
              </a:rPr>
              <a:t>yellow locations of desks</a:t>
            </a:r>
            <a:r>
              <a:rPr lang="en-US" sz="2200">
                <a:solidFill>
                  <a:schemeClr val="accent6">
                    <a:hueOff val="-14768677"/>
                    <a:satOff val="-5814"/>
                    <a:lumOff val="-94717"/>
                  </a:schemeClr>
                </a:solidFill>
                <a:latin typeface="+mn-lt"/>
                <a:sym typeface="Helvetica Neue"/>
              </a:rPr>
              <a:t>.</a:t>
            </a:r>
          </a:p>
          <a:p>
            <a:pPr defTabSz="465887">
              <a:lnSpc>
                <a:spcPct val="117999"/>
              </a:lnSpc>
              <a:defRPr/>
            </a:pPr>
            <a:r>
              <a:rPr lang="en-US" sz="2200">
                <a:solidFill>
                  <a:schemeClr val="accent6">
                    <a:hueOff val="-14768677"/>
                    <a:satOff val="-5814"/>
                    <a:lumOff val="-94717"/>
                  </a:schemeClr>
                </a:solidFill>
                <a:latin typeface="+mn-lt"/>
                <a:sym typeface="Helvetica Neue"/>
              </a:rPr>
              <a:t>Each design option also involves a </a:t>
            </a:r>
            <a:r>
              <a:rPr lang="en-US" sz="2200" b="1">
                <a:solidFill>
                  <a:schemeClr val="accent6">
                    <a:hueOff val="-14768677"/>
                    <a:satOff val="-5814"/>
                    <a:lumOff val="-94717"/>
                  </a:schemeClr>
                </a:solidFill>
                <a:latin typeface="+mn-lt"/>
                <a:sym typeface="Helvetica Neue"/>
              </a:rPr>
              <a:t>“dashboard” of performance </a:t>
            </a:r>
            <a:r>
              <a:rPr lang="en-US" sz="2200">
                <a:solidFill>
                  <a:schemeClr val="accent6">
                    <a:hueOff val="-14768677"/>
                    <a:satOff val="-5814"/>
                    <a:lumOff val="-94717"/>
                  </a:schemeClr>
                </a:solidFill>
                <a:latin typeface="+mn-lt"/>
                <a:sym typeface="Helvetica Neue"/>
              </a:rPr>
              <a:t>according to its score on the six goals.</a:t>
            </a:r>
          </a:p>
          <a:p>
            <a:endParaRPr lang="en-US"/>
          </a:p>
        </p:txBody>
      </p:sp>
    </p:spTree>
    <p:extLst>
      <p:ext uri="{BB962C8B-B14F-4D97-AF65-F5344CB8AC3E}">
        <p14:creationId xmlns:p14="http://schemas.microsoft.com/office/powerpoint/2010/main" val="329856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baseline="0" dirty="0"/>
              <a:t>They set up variables so that designers could flex them to see what the effects of the variables are.</a:t>
            </a:r>
          </a:p>
          <a:p>
            <a:pPr defTabSz="869570">
              <a:defRPr/>
            </a:pPr>
            <a:r>
              <a:rPr lang="en-US" baseline="0" dirty="0"/>
              <a:t>They generated 10s of 1000s of options, developed methodology to sort through them and help them make decisions.</a:t>
            </a:r>
          </a:p>
          <a:p>
            <a:pPr defTabSz="869570">
              <a:defRPr/>
            </a:pPr>
            <a:endParaRPr lang="en-US" baseline="0" dirty="0"/>
          </a:p>
        </p:txBody>
      </p:sp>
      <p:sp>
        <p:nvSpPr>
          <p:cNvPr id="4" name="Slide Number Placeholder 3"/>
          <p:cNvSpPr>
            <a:spLocks noGrp="1"/>
          </p:cNvSpPr>
          <p:nvPr>
            <p:ph type="sldNum" sz="quarter" idx="10"/>
          </p:nvPr>
        </p:nvSpPr>
        <p:spPr/>
        <p:txBody>
          <a:bodyPr/>
          <a:lstStyle/>
          <a:p>
            <a:pPr defTabSz="931774" fontAlgn="base">
              <a:spcBef>
                <a:spcPct val="0"/>
              </a:spcBef>
              <a:spcAft>
                <a:spcPct val="0"/>
              </a:spcAft>
              <a:defRPr/>
            </a:pPr>
            <a:fld id="{73E9330B-B1DA-214B-A229-0CB8492B91A5}" type="slidenum">
              <a:rPr lang="en-US">
                <a:solidFill>
                  <a:prstClr val="black"/>
                </a:solidFill>
                <a:cs typeface="Arial" charset="0"/>
              </a:rPr>
              <a:pPr defTabSz="931774" fontAlgn="base">
                <a:spcBef>
                  <a:spcPct val="0"/>
                </a:spcBef>
                <a:spcAft>
                  <a:spcPct val="0"/>
                </a:spcAft>
                <a:defRPr/>
              </a:pPr>
              <a:t>22</a:t>
            </a:fld>
            <a:endParaRPr lang="en-US">
              <a:solidFill>
                <a:prstClr val="black"/>
              </a:solidFill>
              <a:cs typeface="Arial" charset="0"/>
            </a:endParaRPr>
          </a:p>
        </p:txBody>
      </p:sp>
    </p:spTree>
    <p:extLst>
      <p:ext uri="{BB962C8B-B14F-4D97-AF65-F5344CB8AC3E}">
        <p14:creationId xmlns:p14="http://schemas.microsoft.com/office/powerpoint/2010/main" val="2685999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Autodesk Research and The Living also worked on a project with the Dutch construction company Van Wijnen.  In this project they followed a similar workflow where they identified certain goals, developed ways to measure those goals, developed a flexible model, and used the computer to help generate, evolve, and rank their designs. </a:t>
            </a:r>
            <a:endParaRPr lang="en-US" sz="1200" kern="1200" dirty="0">
              <a:solidFill>
                <a:schemeClr val="tx1"/>
              </a:solidFill>
              <a:effectLst/>
              <a:latin typeface="+mn-lt"/>
              <a:ea typeface="+mn-ea"/>
              <a:cs typeface="+mn-cs"/>
            </a:endParaRPr>
          </a:p>
          <a:p>
            <a:pPr rtl="0"/>
            <a:endParaRPr lang="en-US" b="0" dirty="0">
              <a:effectLst/>
            </a:endParaRPr>
          </a:p>
        </p:txBody>
      </p:sp>
      <p:sp>
        <p:nvSpPr>
          <p:cNvPr id="4" name="Slide Number Placeholder 3"/>
          <p:cNvSpPr>
            <a:spLocks noGrp="1"/>
          </p:cNvSpPr>
          <p:nvPr>
            <p:ph type="sldNum" sz="quarter" idx="10"/>
          </p:nvPr>
        </p:nvSpPr>
        <p:spPr/>
        <p:txBody>
          <a:bodyPr/>
          <a:lstStyle/>
          <a:p>
            <a:fld id="{3655A601-660E-4D7A-9C49-2106616E20C4}"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623003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25</a:t>
            </a:fld>
            <a:endParaRPr lang="uk-UA"/>
          </a:p>
        </p:txBody>
      </p:sp>
    </p:spTree>
    <p:extLst>
      <p:ext uri="{BB962C8B-B14F-4D97-AF65-F5344CB8AC3E}">
        <p14:creationId xmlns:p14="http://schemas.microsoft.com/office/powerpoint/2010/main" val="59295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used to highlight one or two sentences that tie into the topic that you’re presenting on. </a:t>
            </a:r>
          </a:p>
          <a:p>
            <a:endParaRPr lang="en-US" dirty="0"/>
          </a:p>
          <a:p>
            <a:r>
              <a:rPr lang="en-US" dirty="0"/>
              <a:t>For example, if you have an impactful quote or idea that you would like to share, this would be the ideal place to include this message. </a:t>
            </a:r>
          </a:p>
          <a:p>
            <a:endParaRPr lang="en-US" dirty="0"/>
          </a:p>
          <a:p>
            <a:r>
              <a:rPr lang="en-US" dirty="0"/>
              <a:t>Messaging must always be in ALL CAPS to tie into the style and theme.</a:t>
            </a:r>
          </a:p>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6</a:t>
            </a:fld>
            <a:endParaRPr lang="uk-UA"/>
          </a:p>
        </p:txBody>
      </p:sp>
    </p:spTree>
    <p:extLst>
      <p:ext uri="{BB962C8B-B14F-4D97-AF65-F5344CB8AC3E}">
        <p14:creationId xmlns:p14="http://schemas.microsoft.com/office/powerpoint/2010/main" val="104259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27</a:t>
            </a:fld>
            <a:endParaRPr lang="uk-UA"/>
          </a:p>
        </p:txBody>
      </p:sp>
    </p:spTree>
    <p:extLst>
      <p:ext uri="{BB962C8B-B14F-4D97-AF65-F5344CB8AC3E}">
        <p14:creationId xmlns:p14="http://schemas.microsoft.com/office/powerpoint/2010/main" val="322144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traditional architectural design process is similar to the generative design process in many ways.  In the traditional architectural design process, you ask for requirements from your client – how big a building do you want?  What kinds of spaces to you need in the building?  What goals do you have for the design?</a:t>
            </a:r>
          </a:p>
          <a:p>
            <a:endParaRPr lang="en-US"/>
          </a:p>
          <a:p>
            <a:r>
              <a:rPr lang="en-US"/>
              <a:t>This traditional process of identifying goals and </a:t>
            </a:r>
            <a:r>
              <a:rPr lang="en-US" err="1"/>
              <a:t>requiements</a:t>
            </a:r>
            <a:r>
              <a:rPr lang="en-US"/>
              <a:t> is still important when incorporating generative design techniques.  With generative design you usually can’t design all aspects of a building in one automated process, you have to identify what kinds of problems might be good to look at in ways that the computer can help you to generate options and evaluate them. But you are still defining goals and measuring success.    It’s critical to design how the problem with be generated by the computer and how you will  measure success. How are you going to make decisions on the results?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29</a:t>
            </a:fld>
            <a:endParaRPr lang="uk-UA"/>
          </a:p>
        </p:txBody>
      </p:sp>
    </p:spTree>
    <p:extLst>
      <p:ext uri="{BB962C8B-B14F-4D97-AF65-F5344CB8AC3E}">
        <p14:creationId xmlns:p14="http://schemas.microsoft.com/office/powerpoint/2010/main" val="4061454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Design process is a little bit like a game of battle ship.  Ideas are tested one at a time.  “does this work?” “what about this?”  You might get a hit, you might get a miss. Often times only a few designs can really be evaluated because you run out of time.  Solutions presented on cost only when you really want to show the client more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30</a:t>
            </a:fld>
            <a:endParaRPr lang="uk-UA"/>
          </a:p>
        </p:txBody>
      </p:sp>
    </p:spTree>
    <p:extLst>
      <p:ext uri="{BB962C8B-B14F-4D97-AF65-F5344CB8AC3E}">
        <p14:creationId xmlns:p14="http://schemas.microsoft.com/office/powerpoint/2010/main" val="1478460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32</a:t>
            </a:fld>
            <a:endParaRPr lang="uk-UA"/>
          </a:p>
        </p:txBody>
      </p:sp>
    </p:spTree>
    <p:extLst>
      <p:ext uri="{BB962C8B-B14F-4D97-AF65-F5344CB8AC3E}">
        <p14:creationId xmlns:p14="http://schemas.microsoft.com/office/powerpoint/2010/main" val="168357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your model going to flex to create different options?</a:t>
            </a:r>
          </a:p>
          <a:p>
            <a:r>
              <a:rPr lang="en-US"/>
              <a:t>How are you going to measure success? </a:t>
            </a:r>
          </a:p>
          <a:p>
            <a:r>
              <a:rPr lang="en-US"/>
              <a:t>How do other options compare? </a:t>
            </a:r>
          </a:p>
          <a:p>
            <a:r>
              <a:rPr lang="en-US"/>
              <a:t>How can the computer help you to generate options to evolve your design to the best design for your goals?</a:t>
            </a:r>
          </a:p>
          <a:p>
            <a:r>
              <a:rPr lang="en-US"/>
              <a:t>How can you visualize the results ---- and explain the best options to your clients? </a:t>
            </a:r>
          </a:p>
          <a:p>
            <a:r>
              <a:rPr lang="en-US"/>
              <a:t>Once you decide on a direction, how can you integrated it into other programs for further work?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33</a:t>
            </a:fld>
            <a:endParaRPr lang="uk-UA"/>
          </a:p>
        </p:txBody>
      </p:sp>
    </p:spTree>
    <p:extLst>
      <p:ext uri="{BB962C8B-B14F-4D97-AF65-F5344CB8AC3E}">
        <p14:creationId xmlns:p14="http://schemas.microsoft.com/office/powerpoint/2010/main" val="3484064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34</a:t>
            </a:fld>
            <a:endParaRPr lang="uk-UA"/>
          </a:p>
        </p:txBody>
      </p:sp>
    </p:spTree>
    <p:extLst>
      <p:ext uri="{BB962C8B-B14F-4D97-AF65-F5344CB8AC3E}">
        <p14:creationId xmlns:p14="http://schemas.microsoft.com/office/powerpoint/2010/main" val="300756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37</a:t>
            </a:fld>
            <a:endParaRPr lang="uk-UA"/>
          </a:p>
        </p:txBody>
      </p:sp>
    </p:spTree>
    <p:extLst>
      <p:ext uri="{BB962C8B-B14F-4D97-AF65-F5344CB8AC3E}">
        <p14:creationId xmlns:p14="http://schemas.microsoft.com/office/powerpoint/2010/main" val="243923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Pink box inputs</a:t>
            </a:r>
          </a:p>
          <a:p>
            <a:r>
              <a:rPr lang="en-US"/>
              <a:t>Green box geometry creation</a:t>
            </a:r>
          </a:p>
          <a:p>
            <a:r>
              <a:rPr lang="en-US"/>
              <a:t>Critical to define how the geometry flexes.</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39</a:t>
            </a:fld>
            <a:endParaRPr lang="uk-UA"/>
          </a:p>
        </p:txBody>
      </p:sp>
    </p:spTree>
    <p:extLst>
      <p:ext uri="{BB962C8B-B14F-4D97-AF65-F5344CB8AC3E}">
        <p14:creationId xmlns:p14="http://schemas.microsoft.com/office/powerpoint/2010/main" val="4223308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41</a:t>
            </a:fld>
            <a:endParaRPr lang="uk-UA"/>
          </a:p>
        </p:txBody>
      </p:sp>
    </p:spTree>
    <p:extLst>
      <p:ext uri="{BB962C8B-B14F-4D97-AF65-F5344CB8AC3E}">
        <p14:creationId xmlns:p14="http://schemas.microsoft.com/office/powerpoint/2010/main" val="2950875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process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42</a:t>
            </a:fld>
            <a:endParaRPr lang="uk-UA"/>
          </a:p>
        </p:txBody>
      </p:sp>
    </p:spTree>
    <p:extLst>
      <p:ext uri="{BB962C8B-B14F-4D97-AF65-F5344CB8AC3E}">
        <p14:creationId xmlns:p14="http://schemas.microsoft.com/office/powerpoint/2010/main" val="423168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7</a:t>
            </a:fld>
            <a:endParaRPr lang="en-US"/>
          </a:p>
        </p:txBody>
      </p:sp>
    </p:spTree>
    <p:extLst>
      <p:ext uri="{BB962C8B-B14F-4D97-AF65-F5344CB8AC3E}">
        <p14:creationId xmlns:p14="http://schemas.microsoft.com/office/powerpoint/2010/main" val="2657015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 good for testing the model</a:t>
            </a:r>
          </a:p>
          <a:p>
            <a:r>
              <a:rPr lang="en-US"/>
              <a:t>Like this · to apply slight variations to your current input configuration</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44</a:t>
            </a:fld>
            <a:endParaRPr lang="en-CA"/>
          </a:p>
        </p:txBody>
      </p:sp>
    </p:spTree>
    <p:extLst>
      <p:ext uri="{BB962C8B-B14F-4D97-AF65-F5344CB8AC3E}">
        <p14:creationId xmlns:p14="http://schemas.microsoft.com/office/powerpoint/2010/main" val="153491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endParaRPr lang="en-US"/>
          </a:p>
          <a:p>
            <a:pPr>
              <a:defRPr>
                <a:solidFill>
                  <a:schemeClr val="accent5"/>
                </a:solidFill>
              </a:defRPr>
            </a:pPr>
            <a:r>
              <a:rPr lang="en-US"/>
              <a:t>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45</a:t>
            </a:fld>
            <a:endParaRPr lang="en-CA"/>
          </a:p>
        </p:txBody>
      </p:sp>
    </p:spTree>
    <p:extLst>
      <p:ext uri="{BB962C8B-B14F-4D97-AF65-F5344CB8AC3E}">
        <p14:creationId xmlns:p14="http://schemas.microsoft.com/office/powerpoint/2010/main" val="974911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46</a:t>
            </a:fld>
            <a:endParaRPr lang="en-CA"/>
          </a:p>
        </p:txBody>
      </p:sp>
    </p:spTree>
    <p:extLst>
      <p:ext uri="{BB962C8B-B14F-4D97-AF65-F5344CB8AC3E}">
        <p14:creationId xmlns:p14="http://schemas.microsoft.com/office/powerpoint/2010/main" val="4089775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47</a:t>
            </a:fld>
            <a:endParaRPr lang="en-CA"/>
          </a:p>
        </p:txBody>
      </p:sp>
    </p:spTree>
    <p:extLst>
      <p:ext uri="{BB962C8B-B14F-4D97-AF65-F5344CB8AC3E}">
        <p14:creationId xmlns:p14="http://schemas.microsoft.com/office/powerpoint/2010/main" val="1386574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48</a:t>
            </a:fld>
            <a:endParaRPr lang="en-CA"/>
          </a:p>
        </p:txBody>
      </p:sp>
    </p:spTree>
    <p:extLst>
      <p:ext uri="{BB962C8B-B14F-4D97-AF65-F5344CB8AC3E}">
        <p14:creationId xmlns:p14="http://schemas.microsoft.com/office/powerpoint/2010/main" val="2386485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49</a:t>
            </a:fld>
            <a:endParaRPr lang="en-CA"/>
          </a:p>
        </p:txBody>
      </p:sp>
    </p:spTree>
    <p:extLst>
      <p:ext uri="{BB962C8B-B14F-4D97-AF65-F5344CB8AC3E}">
        <p14:creationId xmlns:p14="http://schemas.microsoft.com/office/powerpoint/2010/main" val="2277173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50</a:t>
            </a:fld>
            <a:endParaRPr lang="en-CA"/>
          </a:p>
        </p:txBody>
      </p:sp>
    </p:spTree>
    <p:extLst>
      <p:ext uri="{BB962C8B-B14F-4D97-AF65-F5344CB8AC3E}">
        <p14:creationId xmlns:p14="http://schemas.microsoft.com/office/powerpoint/2010/main" val="1274998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quickly create random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51</a:t>
            </a:fld>
            <a:endParaRPr lang="uk-UA"/>
          </a:p>
        </p:txBody>
      </p:sp>
    </p:spTree>
    <p:extLst>
      <p:ext uri="{BB962C8B-B14F-4D97-AF65-F5344CB8AC3E}">
        <p14:creationId xmlns:p14="http://schemas.microsoft.com/office/powerpoint/2010/main" val="653029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need something to guide our study</a:t>
            </a:r>
          </a:p>
        </p:txBody>
      </p:sp>
      <p:sp>
        <p:nvSpPr>
          <p:cNvPr id="4" name="Slide Number Placeholder 3"/>
          <p:cNvSpPr>
            <a:spLocks noGrp="1"/>
          </p:cNvSpPr>
          <p:nvPr>
            <p:ph type="sldNum" sz="quarter" idx="5"/>
          </p:nvPr>
        </p:nvSpPr>
        <p:spPr/>
        <p:txBody>
          <a:bodyPr/>
          <a:lstStyle/>
          <a:p>
            <a:fld id="{8E2C8280-5F62-3D48-BBB9-576BF0EE92F4}" type="slidenum">
              <a:rPr lang="uk-UA" smtClean="0"/>
              <a:pPr/>
              <a:t>52</a:t>
            </a:fld>
            <a:endParaRPr lang="uk-UA"/>
          </a:p>
        </p:txBody>
      </p:sp>
    </p:spTree>
    <p:extLst>
      <p:ext uri="{BB962C8B-B14F-4D97-AF65-F5344CB8AC3E}">
        <p14:creationId xmlns:p14="http://schemas.microsoft.com/office/powerpoint/2010/main" val="711271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54</a:t>
            </a:fld>
            <a:endParaRPr lang="uk-UA"/>
          </a:p>
        </p:txBody>
      </p:sp>
    </p:spTree>
    <p:extLst>
      <p:ext uri="{BB962C8B-B14F-4D97-AF65-F5344CB8AC3E}">
        <p14:creationId xmlns:p14="http://schemas.microsoft.com/office/powerpoint/2010/main" val="36354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8</a:t>
            </a:fld>
            <a:endParaRPr lang="en-US"/>
          </a:p>
        </p:txBody>
      </p:sp>
    </p:spTree>
    <p:extLst>
      <p:ext uri="{BB962C8B-B14F-4D97-AF65-F5344CB8AC3E}">
        <p14:creationId xmlns:p14="http://schemas.microsoft.com/office/powerpoint/2010/main" val="295549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55</a:t>
            </a:fld>
            <a:endParaRPr lang="uk-UA"/>
          </a:p>
        </p:txBody>
      </p:sp>
    </p:spTree>
    <p:extLst>
      <p:ext uri="{BB962C8B-B14F-4D97-AF65-F5344CB8AC3E}">
        <p14:creationId xmlns:p14="http://schemas.microsoft.com/office/powerpoint/2010/main" val="820006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56</a:t>
            </a:fld>
            <a:endParaRPr lang="uk-UA"/>
          </a:p>
        </p:txBody>
      </p:sp>
    </p:spTree>
    <p:extLst>
      <p:ext uri="{BB962C8B-B14F-4D97-AF65-F5344CB8AC3E}">
        <p14:creationId xmlns:p14="http://schemas.microsoft.com/office/powerpoint/2010/main" val="2518908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57</a:t>
            </a:fld>
            <a:endParaRPr lang="uk-UA"/>
          </a:p>
        </p:txBody>
      </p:sp>
    </p:spTree>
    <p:extLst>
      <p:ext uri="{BB962C8B-B14F-4D97-AF65-F5344CB8AC3E}">
        <p14:creationId xmlns:p14="http://schemas.microsoft.com/office/powerpoint/2010/main" val="1154753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designs that fulfil our design goals by sorting by Surface Area and then Volume </a:t>
            </a:r>
          </a:p>
        </p:txBody>
      </p:sp>
      <p:sp>
        <p:nvSpPr>
          <p:cNvPr id="4" name="Slide Number Placeholder 3"/>
          <p:cNvSpPr>
            <a:spLocks noGrp="1"/>
          </p:cNvSpPr>
          <p:nvPr>
            <p:ph type="sldNum" sz="quarter" idx="5"/>
          </p:nvPr>
        </p:nvSpPr>
        <p:spPr/>
        <p:txBody>
          <a:bodyPr/>
          <a:lstStyle/>
          <a:p>
            <a:fld id="{8E2C8280-5F62-3D48-BBB9-576BF0EE92F4}" type="slidenum">
              <a:rPr lang="uk-UA" smtClean="0"/>
              <a:pPr/>
              <a:t>59</a:t>
            </a:fld>
            <a:endParaRPr lang="uk-UA"/>
          </a:p>
        </p:txBody>
      </p:sp>
    </p:spTree>
    <p:extLst>
      <p:ext uri="{BB962C8B-B14F-4D97-AF65-F5344CB8AC3E}">
        <p14:creationId xmlns:p14="http://schemas.microsoft.com/office/powerpoint/2010/main" val="3387690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built in graph functionality you can compare these metrics against </a:t>
            </a:r>
            <a:r>
              <a:rPr lang="en-US" err="1"/>
              <a:t>eachother</a:t>
            </a:r>
            <a:r>
              <a:rPr lang="en-US"/>
              <a:t> and filter to find the compromise options that meet both goals.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60</a:t>
            </a:fld>
            <a:endParaRPr lang="uk-UA"/>
          </a:p>
        </p:txBody>
      </p:sp>
    </p:spTree>
    <p:extLst>
      <p:ext uri="{BB962C8B-B14F-4D97-AF65-F5344CB8AC3E}">
        <p14:creationId xmlns:p14="http://schemas.microsoft.com/office/powerpoint/2010/main" val="3747650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parametrically setting nsga2 settings like mutation rate and cross over chance. The values change based on number of inputs and input range.</a:t>
            </a:r>
          </a:p>
        </p:txBody>
      </p:sp>
      <p:sp>
        <p:nvSpPr>
          <p:cNvPr id="4" name="Slide Number Placeholder 3"/>
          <p:cNvSpPr>
            <a:spLocks noGrp="1"/>
          </p:cNvSpPr>
          <p:nvPr>
            <p:ph type="sldNum" sz="quarter" idx="5"/>
          </p:nvPr>
        </p:nvSpPr>
        <p:spPr/>
        <p:txBody>
          <a:bodyPr/>
          <a:lstStyle/>
          <a:p>
            <a:fld id="{8E2C8280-5F62-3D48-BBB9-576BF0EE92F4}" type="slidenum">
              <a:rPr lang="uk-UA" smtClean="0"/>
              <a:pPr/>
              <a:t>62</a:t>
            </a:fld>
            <a:endParaRPr lang="uk-UA"/>
          </a:p>
        </p:txBody>
      </p:sp>
    </p:spTree>
    <p:extLst>
      <p:ext uri="{BB962C8B-B14F-4D97-AF65-F5344CB8AC3E}">
        <p14:creationId xmlns:p14="http://schemas.microsoft.com/office/powerpoint/2010/main" val="330140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a:solidFill>
                  <a:srgbClr val="FF0000"/>
                </a:solidFill>
              </a:rPr>
              <a:t>Show pareto front with “utopia point”, sped up video of designs coming and going, evolving to  better options</a:t>
            </a:r>
          </a:p>
          <a:p>
            <a:pPr>
              <a:lnSpc>
                <a:spcPct val="90000"/>
              </a:lnSpc>
            </a:pPr>
            <a:endParaRPr lang="en-US" sz="1600">
              <a:solidFill>
                <a:srgbClr val="FF0000"/>
              </a:solidFill>
            </a:endParaRPr>
          </a:p>
          <a:p>
            <a:r>
              <a:rPr lang="en-US">
                <a:solidFill>
                  <a:srgbClr val="FF0000"/>
                </a:solidFill>
              </a:rPr>
              <a:t>Explain pareto front – surface area and volume example </a:t>
            </a:r>
          </a:p>
          <a:p>
            <a:pPr lvl="1"/>
            <a:r>
              <a:rPr lang="en-US">
                <a:solidFill>
                  <a:srgbClr val="FF0000"/>
                </a:solidFill>
              </a:rPr>
              <a:t>Compare random run graph to optimized run (thinner front line)</a:t>
            </a:r>
          </a:p>
          <a:p>
            <a:pPr lvl="1"/>
            <a:r>
              <a:rPr lang="en-US">
                <a:solidFill>
                  <a:srgbClr val="FF0000"/>
                </a:solidFill>
              </a:rPr>
              <a:t>Sort for max volume and then min surface area</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64</a:t>
            </a:fld>
            <a:endParaRPr lang="uk-UA"/>
          </a:p>
        </p:txBody>
      </p:sp>
    </p:spTree>
    <p:extLst>
      <p:ext uri="{BB962C8B-B14F-4D97-AF65-F5344CB8AC3E}">
        <p14:creationId xmlns:p14="http://schemas.microsoft.com/office/powerpoint/2010/main" val="2606704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68</a:t>
            </a:fld>
            <a:endParaRPr lang="uk-UA"/>
          </a:p>
        </p:txBody>
      </p:sp>
    </p:spTree>
    <p:extLst>
      <p:ext uri="{BB962C8B-B14F-4D97-AF65-F5344CB8AC3E}">
        <p14:creationId xmlns:p14="http://schemas.microsoft.com/office/powerpoint/2010/main" val="3375033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70</a:t>
            </a:fld>
            <a:endParaRPr lang="uk-UA"/>
          </a:p>
        </p:txBody>
      </p:sp>
    </p:spTree>
    <p:extLst>
      <p:ext uri="{BB962C8B-B14F-4D97-AF65-F5344CB8AC3E}">
        <p14:creationId xmlns:p14="http://schemas.microsoft.com/office/powerpoint/2010/main" val="307209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74</a:t>
            </a:fld>
            <a:endParaRPr lang="en-US"/>
          </a:p>
        </p:txBody>
      </p:sp>
    </p:spTree>
    <p:extLst>
      <p:ext uri="{BB962C8B-B14F-4D97-AF65-F5344CB8AC3E}">
        <p14:creationId xmlns:p14="http://schemas.microsoft.com/office/powerpoint/2010/main" val="107873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34720" y="4415790"/>
            <a:ext cx="5140960" cy="4183380"/>
          </a:xfrm>
          <a:prstGeom prst="rect">
            <a:avLst/>
          </a:prstGeom>
          <a:noFill/>
          <a:ln>
            <a:noFill/>
          </a:ln>
        </p:spPr>
        <p:txBody>
          <a:bodyPr spcFirstLastPara="1" wrap="square" lIns="93162" tIns="46568" rIns="93162" bIns="46568" anchor="t" anchorCtr="0">
            <a:noAutofit/>
          </a:bodyPr>
          <a:lstStyle/>
          <a:p>
            <a:pPr rtl="0"/>
            <a:r>
              <a:rPr lang="en-US" sz="900" dirty="0">
                <a:latin typeface="Arial" panose="020B0604020202020204" pitchFamily="34" charset="0"/>
              </a:rPr>
              <a:t>We know that by 2050 there will be 10 billion of us.</a:t>
            </a:r>
            <a:endParaRPr lang="en-US" sz="2400" dirty="0"/>
          </a:p>
          <a:p>
            <a:pPr rtl="0"/>
            <a:r>
              <a:rPr lang="en-US" sz="900" dirty="0">
                <a:latin typeface="Arial" panose="020B0604020202020204" pitchFamily="34" charset="0"/>
              </a:rPr>
              <a:t>What we might not all know is that the global middle class is growing faster than at any time in our history.</a:t>
            </a:r>
            <a:endParaRPr lang="en-US" sz="2400" dirty="0"/>
          </a:p>
          <a:p>
            <a:pPr rtl="0"/>
            <a:r>
              <a:rPr lang="en-US" sz="900" dirty="0">
                <a:latin typeface="Arial" panose="020B0604020202020204" pitchFamily="34" charset="0"/>
              </a:rPr>
              <a:t>In 1990, only 23% of the global population had sufficient income to be classified as middle class. Today, 45% of us do.</a:t>
            </a:r>
            <a:endParaRPr lang="en-US" sz="2400" dirty="0"/>
          </a:p>
        </p:txBody>
      </p:sp>
    </p:spTree>
    <p:extLst>
      <p:ext uri="{BB962C8B-B14F-4D97-AF65-F5344CB8AC3E}">
        <p14:creationId xmlns:p14="http://schemas.microsoft.com/office/powerpoint/2010/main" val="2223418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76</a:t>
            </a:fld>
            <a:endParaRPr lang="en-CA"/>
          </a:p>
        </p:txBody>
      </p:sp>
    </p:spTree>
    <p:extLst>
      <p:ext uri="{BB962C8B-B14F-4D97-AF65-F5344CB8AC3E}">
        <p14:creationId xmlns:p14="http://schemas.microsoft.com/office/powerpoint/2010/main" val="3513907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78</a:t>
            </a:fld>
            <a:endParaRPr lang="en-US"/>
          </a:p>
        </p:txBody>
      </p:sp>
    </p:spTree>
    <p:extLst>
      <p:ext uri="{BB962C8B-B14F-4D97-AF65-F5344CB8AC3E}">
        <p14:creationId xmlns:p14="http://schemas.microsoft.com/office/powerpoint/2010/main" val="549722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79</a:t>
            </a:fld>
            <a:endParaRPr lang="en-US"/>
          </a:p>
        </p:txBody>
      </p:sp>
    </p:spTree>
    <p:extLst>
      <p:ext uri="{BB962C8B-B14F-4D97-AF65-F5344CB8AC3E}">
        <p14:creationId xmlns:p14="http://schemas.microsoft.com/office/powerpoint/2010/main" val="4092355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87</a:t>
            </a:fld>
            <a:endParaRPr lang="en-US"/>
          </a:p>
        </p:txBody>
      </p:sp>
    </p:spTree>
    <p:extLst>
      <p:ext uri="{BB962C8B-B14F-4D97-AF65-F5344CB8AC3E}">
        <p14:creationId xmlns:p14="http://schemas.microsoft.com/office/powerpoint/2010/main" val="2611517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95</a:t>
            </a:fld>
            <a:endParaRPr lang="uk-UA"/>
          </a:p>
        </p:txBody>
      </p:sp>
    </p:spTree>
    <p:extLst>
      <p:ext uri="{BB962C8B-B14F-4D97-AF65-F5344CB8AC3E}">
        <p14:creationId xmlns:p14="http://schemas.microsoft.com/office/powerpoint/2010/main" val="3318211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97</a:t>
            </a:fld>
            <a:endParaRPr lang="uk-UA"/>
          </a:p>
        </p:txBody>
      </p:sp>
    </p:spTree>
    <p:extLst>
      <p:ext uri="{BB962C8B-B14F-4D97-AF65-F5344CB8AC3E}">
        <p14:creationId xmlns:p14="http://schemas.microsoft.com/office/powerpoint/2010/main" val="2622307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retail high up, less office means less value per year</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109</a:t>
            </a:fld>
            <a:endParaRPr lang="uk-UA"/>
          </a:p>
        </p:txBody>
      </p:sp>
    </p:spTree>
    <p:extLst>
      <p:ext uri="{BB962C8B-B14F-4D97-AF65-F5344CB8AC3E}">
        <p14:creationId xmlns:p14="http://schemas.microsoft.com/office/powerpoint/2010/main" val="1413132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Retail on bottom floors, more office for more value per year</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110</a:t>
            </a:fld>
            <a:endParaRPr lang="uk-UA"/>
          </a:p>
        </p:txBody>
      </p:sp>
    </p:spTree>
    <p:extLst>
      <p:ext uri="{BB962C8B-B14F-4D97-AF65-F5344CB8AC3E}">
        <p14:creationId xmlns:p14="http://schemas.microsoft.com/office/powerpoint/2010/main" val="1454272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retail, less expensive to build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111</a:t>
            </a:fld>
            <a:endParaRPr lang="uk-UA"/>
          </a:p>
        </p:txBody>
      </p:sp>
    </p:spTree>
    <p:extLst>
      <p:ext uri="{BB962C8B-B14F-4D97-AF65-F5344CB8AC3E}">
        <p14:creationId xmlns:p14="http://schemas.microsoft.com/office/powerpoint/2010/main" val="413588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office, more expensive to build</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112</a:t>
            </a:fld>
            <a:endParaRPr lang="uk-UA"/>
          </a:p>
        </p:txBody>
      </p:sp>
    </p:spTree>
    <p:extLst>
      <p:ext uri="{BB962C8B-B14F-4D97-AF65-F5344CB8AC3E}">
        <p14:creationId xmlns:p14="http://schemas.microsoft.com/office/powerpoint/2010/main" val="305649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8013" y="1528763"/>
            <a:ext cx="13581063" cy="7639050"/>
          </a:xfrm>
        </p:spPr>
      </p:sp>
      <p:sp>
        <p:nvSpPr>
          <p:cNvPr id="3" name="Notes Placeholder 2"/>
          <p:cNvSpPr>
            <a:spLocks noGrp="1"/>
          </p:cNvSpPr>
          <p:nvPr>
            <p:ph type="body" idx="1"/>
          </p:nvPr>
        </p:nvSpPr>
        <p:spPr/>
        <p:txBody>
          <a:bodyPr/>
          <a:lstStyle/>
          <a:p>
            <a:r>
              <a:rPr lang="en-US" sz="900" dirty="0">
                <a:latin typeface="Arial" panose="020B0604020202020204" pitchFamily="34" charset="0"/>
              </a:rPr>
              <a:t>Recently Autodesk partnered with a firm called Statista to calculate just how much work …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We’re going to have to build 13,000 buildings every day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And enough roads and rail to wrap around the earth six times every year … </a:t>
            </a:r>
          </a:p>
          <a:p>
            <a:r>
              <a:rPr lang="en-US" sz="900" dirty="0">
                <a:latin typeface="Arial" panose="020B0604020202020204" pitchFamily="34" charset="0"/>
              </a:rPr>
              <a:t/>
            </a:r>
            <a:br>
              <a:rPr lang="en-US" sz="900" dirty="0">
                <a:latin typeface="Arial" panose="020B0604020202020204" pitchFamily="34" charset="0"/>
              </a:rPr>
            </a:br>
            <a:r>
              <a:rPr lang="en-US" sz="900" dirty="0">
                <a:latin typeface="Arial" panose="020B0604020202020204" pitchFamily="34" charset="0"/>
              </a:rPr>
              <a:t>That’s over 1.2 million km of roads and rail needed for our global infrastructure each and every year between now and 2050</a:t>
            </a:r>
          </a:p>
          <a:p>
            <a:pPr rtl="0"/>
            <a:endParaRPr lang="en-US" dirty="0"/>
          </a:p>
        </p:txBody>
      </p:sp>
      <p:sp>
        <p:nvSpPr>
          <p:cNvPr id="4" name="Slide Number Placeholder 3"/>
          <p:cNvSpPr>
            <a:spLocks noGrp="1"/>
          </p:cNvSpPr>
          <p:nvPr>
            <p:ph type="sldNum" sz="quarter" idx="10"/>
          </p:nvPr>
        </p:nvSpPr>
        <p:spPr/>
        <p:txBody>
          <a:bodyPr/>
          <a:lstStyle/>
          <a:p>
            <a:pPr defTabSz="843908">
              <a:defRPr/>
            </a:pPr>
            <a:fld id="{73E9330B-B1DA-214B-A229-0CB8492B91A5}" type="slidenum">
              <a:rPr lang="en-US" sz="1800">
                <a:solidFill>
                  <a:prstClr val="black"/>
                </a:solidFill>
                <a:latin typeface="Arial" panose="020B0604020202020204" pitchFamily="34" charset="0"/>
              </a:rPr>
              <a:pPr defTabSz="843908">
                <a:defRPr/>
              </a:pPr>
              <a:t>11</a:t>
            </a:fld>
            <a:endParaRPr lang="en-US" sz="1800" dirty="0">
              <a:solidFill>
                <a:prstClr val="black"/>
              </a:solidFill>
              <a:latin typeface="Arial" panose="020B0604020202020204" pitchFamily="34" charset="0"/>
            </a:endParaRPr>
          </a:p>
        </p:txBody>
      </p:sp>
    </p:spTree>
    <p:extLst>
      <p:ext uri="{BB962C8B-B14F-4D97-AF65-F5344CB8AC3E}">
        <p14:creationId xmlns:p14="http://schemas.microsoft.com/office/powerpoint/2010/main" val="3790780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similar options, fill up zoning boundary (?)</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116</a:t>
            </a:fld>
            <a:endParaRPr lang="uk-UA"/>
          </a:p>
        </p:txBody>
      </p:sp>
    </p:spTree>
    <p:extLst>
      <p:ext uri="{BB962C8B-B14F-4D97-AF65-F5344CB8AC3E}">
        <p14:creationId xmlns:p14="http://schemas.microsoft.com/office/powerpoint/2010/main" val="559512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117</a:t>
            </a:fld>
            <a:endParaRPr lang="uk-UA"/>
          </a:p>
        </p:txBody>
      </p:sp>
    </p:spTree>
    <p:extLst>
      <p:ext uri="{BB962C8B-B14F-4D97-AF65-F5344CB8AC3E}">
        <p14:creationId xmlns:p14="http://schemas.microsoft.com/office/powerpoint/2010/main" val="4239639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118</a:t>
            </a:fld>
            <a:endParaRPr lang="en-US"/>
          </a:p>
        </p:txBody>
      </p:sp>
    </p:spTree>
    <p:extLst>
      <p:ext uri="{BB962C8B-B14F-4D97-AF65-F5344CB8AC3E}">
        <p14:creationId xmlns:p14="http://schemas.microsoft.com/office/powerpoint/2010/main" val="2040297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123</a:t>
            </a:fld>
            <a:endParaRPr lang="uk-UA"/>
          </a:p>
        </p:txBody>
      </p:sp>
    </p:spTree>
    <p:extLst>
      <p:ext uri="{BB962C8B-B14F-4D97-AF65-F5344CB8AC3E}">
        <p14:creationId xmlns:p14="http://schemas.microsoft.com/office/powerpoint/2010/main" val="16075230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125</a:t>
            </a:fld>
            <a:endParaRPr lang="uk-UA"/>
          </a:p>
        </p:txBody>
      </p:sp>
    </p:spTree>
    <p:extLst>
      <p:ext uri="{BB962C8B-B14F-4D97-AF65-F5344CB8AC3E}">
        <p14:creationId xmlns:p14="http://schemas.microsoft.com/office/powerpoint/2010/main" val="3998642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139</a:t>
            </a:fld>
            <a:endParaRPr lang="uk-UA"/>
          </a:p>
        </p:txBody>
      </p:sp>
    </p:spTree>
    <p:extLst>
      <p:ext uri="{BB962C8B-B14F-4D97-AF65-F5344CB8AC3E}">
        <p14:creationId xmlns:p14="http://schemas.microsoft.com/office/powerpoint/2010/main" val="3255373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140</a:t>
            </a:fld>
            <a:endParaRPr lang="uk-UA"/>
          </a:p>
        </p:txBody>
      </p:sp>
    </p:spTree>
    <p:extLst>
      <p:ext uri="{BB962C8B-B14F-4D97-AF65-F5344CB8AC3E}">
        <p14:creationId xmlns:p14="http://schemas.microsoft.com/office/powerpoint/2010/main" val="4225565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141</a:t>
            </a:fld>
            <a:endParaRPr lang="uk-UA"/>
          </a:p>
        </p:txBody>
      </p:sp>
    </p:spTree>
    <p:extLst>
      <p:ext uri="{BB962C8B-B14F-4D97-AF65-F5344CB8AC3E}">
        <p14:creationId xmlns:p14="http://schemas.microsoft.com/office/powerpoint/2010/main" val="3153211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142</a:t>
            </a:fld>
            <a:endParaRPr lang="uk-UA"/>
          </a:p>
        </p:txBody>
      </p:sp>
    </p:spTree>
    <p:extLst>
      <p:ext uri="{BB962C8B-B14F-4D97-AF65-F5344CB8AC3E}">
        <p14:creationId xmlns:p14="http://schemas.microsoft.com/office/powerpoint/2010/main" val="1288664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going to assert that there is a problem </a:t>
            </a:r>
          </a:p>
          <a:p>
            <a:r>
              <a:rPr lang="en-US"/>
              <a:t>Most people just evaluate a few designs, generative design can let you study much more.</a:t>
            </a:r>
          </a:p>
        </p:txBody>
      </p:sp>
      <p:sp>
        <p:nvSpPr>
          <p:cNvPr id="4" name="Slide Number Placeholder 3"/>
          <p:cNvSpPr>
            <a:spLocks noGrp="1"/>
          </p:cNvSpPr>
          <p:nvPr>
            <p:ph type="sldNum" sz="quarter" idx="5"/>
          </p:nvPr>
        </p:nvSpPr>
        <p:spPr/>
        <p:txBody>
          <a:bodyPr/>
          <a:lstStyle/>
          <a:p>
            <a:fld id="{AA570625-C756-4AB3-91AE-1D3FDDD1044B}" type="slidenum">
              <a:rPr lang="en-US" smtClean="0"/>
              <a:t>12</a:t>
            </a:fld>
            <a:endParaRPr lang="en-US"/>
          </a:p>
        </p:txBody>
      </p:sp>
    </p:spTree>
    <p:extLst>
      <p:ext uri="{BB962C8B-B14F-4D97-AF65-F5344CB8AC3E}">
        <p14:creationId xmlns:p14="http://schemas.microsoft.com/office/powerpoint/2010/main" val="331852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the traditional way of</a:t>
            </a:r>
            <a:r>
              <a:rPr lang="en-US" baseline="0"/>
              <a:t> delivering buildings</a:t>
            </a:r>
          </a:p>
          <a:p>
            <a:r>
              <a:rPr lang="en-US" baseline="0"/>
              <a:t>Recording it on paper and delivering  it to others who execute to build it</a:t>
            </a:r>
          </a:p>
          <a:p>
            <a:pPr defTabSz="931774" eaLnBrk="0" fontAlgn="base" hangingPunct="0">
              <a:spcBef>
                <a:spcPct val="30000"/>
              </a:spcBef>
              <a:spcAft>
                <a:spcPct val="0"/>
              </a:spcAft>
              <a:defRPr/>
            </a:pPr>
            <a:r>
              <a:rPr lang="en-US" baseline="0"/>
              <a:t>We've evolved to computerizing drawings making them more data rich and easier to updated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13</a:t>
            </a:fld>
            <a:endParaRPr lang="en-AU"/>
          </a:p>
        </p:txBody>
      </p:sp>
    </p:spTree>
    <p:extLst>
      <p:ext uri="{BB962C8B-B14F-4D97-AF65-F5344CB8AC3E}">
        <p14:creationId xmlns:p14="http://schemas.microsoft.com/office/powerpoint/2010/main" val="336859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we really want to do now is to capture</a:t>
            </a:r>
            <a:r>
              <a:rPr lang="en-US" baseline="0"/>
              <a:t> what’s in these people’s heads</a:t>
            </a:r>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14</a:t>
            </a:fld>
            <a:endParaRPr lang="en-AU"/>
          </a:p>
        </p:txBody>
      </p:sp>
    </p:spTree>
    <p:extLst>
      <p:ext uri="{BB962C8B-B14F-4D97-AF65-F5344CB8AC3E}">
        <p14:creationId xmlns:p14="http://schemas.microsoft.com/office/powerpoint/2010/main" val="22390585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FBE1B8-4AC9-4498-8BC7-C6895D5FCA0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5035" y="5605703"/>
            <a:ext cx="728529" cy="728820"/>
          </a:xfrm>
          <a:prstGeom prst="rect">
            <a:avLst/>
          </a:prstGeom>
        </p:spPr>
      </p:pic>
      <p:pic>
        <p:nvPicPr>
          <p:cNvPr id="14" name="Picture 13" descr="A clock on the wall&#10;&#10;Description automatically generated">
            <a:extLst>
              <a:ext uri="{FF2B5EF4-FFF2-40B4-BE49-F238E27FC236}">
                <a16:creationId xmlns:a16="http://schemas.microsoft.com/office/drawing/2014/main" id="{FC86557F-039A-420F-BCA5-6BFE78C4890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4364991" y="5751473"/>
            <a:ext cx="739722" cy="455465"/>
          </a:xfrm>
          <a:prstGeom prst="rect">
            <a:avLst/>
          </a:prstGeom>
        </p:spPr>
      </p:pic>
      <p:pic>
        <p:nvPicPr>
          <p:cNvPr id="19" name="Picture 18" descr="A close up of a sign&#10;&#10;Description automatically generated">
            <a:extLst>
              <a:ext uri="{FF2B5EF4-FFF2-40B4-BE49-F238E27FC236}">
                <a16:creationId xmlns:a16="http://schemas.microsoft.com/office/drawing/2014/main" id="{03CC56B5-3EE5-423A-B270-FEE3465251D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284396" y="5729841"/>
            <a:ext cx="930591" cy="657699"/>
          </a:xfrm>
          <a:prstGeom prst="rect">
            <a:avLst/>
          </a:prstGeom>
        </p:spPr>
      </p:pic>
      <p:pic>
        <p:nvPicPr>
          <p:cNvPr id="21" name="Picture 20">
            <a:extLst>
              <a:ext uri="{FF2B5EF4-FFF2-40B4-BE49-F238E27FC236}">
                <a16:creationId xmlns:a16="http://schemas.microsoft.com/office/drawing/2014/main" id="{C7FE68B1-2B32-4A6A-BE99-E7F840576757}"/>
              </a:ext>
            </a:extLst>
          </p:cNvPr>
          <p:cNvPicPr>
            <a:picLocks noChangeAspect="1"/>
          </p:cNvPicPr>
          <p:nvPr userDrawn="1"/>
        </p:nvPicPr>
        <p:blipFill>
          <a:blip r:embed="rId6"/>
          <a:stretch>
            <a:fillRect/>
          </a:stretch>
        </p:blipFill>
        <p:spPr>
          <a:xfrm>
            <a:off x="1056706" y="6453321"/>
            <a:ext cx="8116003" cy="259102"/>
          </a:xfrm>
          <a:prstGeom prst="rect">
            <a:avLst/>
          </a:prstGeom>
        </p:spPr>
      </p:pic>
      <p:pic>
        <p:nvPicPr>
          <p:cNvPr id="25" name="Picture 24">
            <a:extLst>
              <a:ext uri="{FF2B5EF4-FFF2-40B4-BE49-F238E27FC236}">
                <a16:creationId xmlns:a16="http://schemas.microsoft.com/office/drawing/2014/main" id="{15D77168-B824-4988-A700-23109A4B084D}"/>
              </a:ext>
            </a:extLst>
          </p:cNvPr>
          <p:cNvPicPr>
            <a:picLocks noChangeAspect="1"/>
          </p:cNvPicPr>
          <p:nvPr userDrawn="1"/>
        </p:nvPicPr>
        <p:blipFill>
          <a:blip r:embed="rId7"/>
          <a:stretch>
            <a:fillRect/>
          </a:stretch>
        </p:blipFill>
        <p:spPr>
          <a:xfrm>
            <a:off x="1164652" y="6543583"/>
            <a:ext cx="1409538" cy="90587"/>
          </a:xfrm>
          <a:prstGeom prst="rect">
            <a:avLst/>
          </a:prstGeom>
        </p:spPr>
      </p:pic>
      <p:pic>
        <p:nvPicPr>
          <p:cNvPr id="27" name="Picture 26" descr="A close up of a screen&#10;&#10;Description automatically generated">
            <a:extLst>
              <a:ext uri="{FF2B5EF4-FFF2-40B4-BE49-F238E27FC236}">
                <a16:creationId xmlns:a16="http://schemas.microsoft.com/office/drawing/2014/main" id="{30EA833A-E355-4F89-9EE4-7E59713B9D79}"/>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6010105" y="5633944"/>
            <a:ext cx="976755" cy="732420"/>
          </a:xfrm>
          <a:prstGeom prst="rect">
            <a:avLst/>
          </a:prstGeom>
        </p:spPr>
      </p:pic>
      <p:pic>
        <p:nvPicPr>
          <p:cNvPr id="29" name="Picture 28">
            <a:extLst>
              <a:ext uri="{FF2B5EF4-FFF2-40B4-BE49-F238E27FC236}">
                <a16:creationId xmlns:a16="http://schemas.microsoft.com/office/drawing/2014/main" id="{46950703-D48E-4C16-A2BE-5A3DF4A4A5D1}"/>
              </a:ext>
            </a:extLst>
          </p:cNvPr>
          <p:cNvPicPr>
            <a:picLocks noChangeAspect="1"/>
          </p:cNvPicPr>
          <p:nvPr userDrawn="1"/>
        </p:nvPicPr>
        <p:blipFill>
          <a:blip r:embed="rId9"/>
          <a:stretch>
            <a:fillRect/>
          </a:stretch>
        </p:blipFill>
        <p:spPr>
          <a:xfrm>
            <a:off x="7444887" y="6531574"/>
            <a:ext cx="1572035" cy="102596"/>
          </a:xfrm>
          <a:prstGeom prst="rect">
            <a:avLst/>
          </a:prstGeom>
        </p:spPr>
      </p:pic>
      <p:sp>
        <p:nvSpPr>
          <p:cNvPr id="5" name="Picture Placeholder 4">
            <a:extLst>
              <a:ext uri="{FF2B5EF4-FFF2-40B4-BE49-F238E27FC236}">
                <a16:creationId xmlns:a16="http://schemas.microsoft.com/office/drawing/2014/main" id="{C5707A1E-3C6D-4DCB-9D36-78BD9000F00F}"/>
              </a:ext>
            </a:extLst>
          </p:cNvPr>
          <p:cNvSpPr>
            <a:spLocks noGrp="1"/>
          </p:cNvSpPr>
          <p:nvPr>
            <p:ph type="pic" sz="quarter" idx="10" hasCustomPrompt="1"/>
          </p:nvPr>
        </p:nvSpPr>
        <p:spPr>
          <a:xfrm>
            <a:off x="4186146" y="3859292"/>
            <a:ext cx="1857125" cy="1176582"/>
          </a:xfrm>
          <a:prstGeom prst="rect">
            <a:avLst/>
          </a:prstGeom>
        </p:spPr>
        <p:txBody>
          <a:bodyPr/>
          <a:lstStyle>
            <a:lvl1pPr marL="0" indent="0" algn="ctr">
              <a:buNone/>
              <a:defRPr>
                <a:solidFill>
                  <a:schemeClr val="accent3"/>
                </a:solidFill>
              </a:defRPr>
            </a:lvl1pPr>
          </a:lstStyle>
          <a:p>
            <a:r>
              <a:rPr lang="en-AU" dirty="0"/>
              <a:t>COMPANY LOGO</a:t>
            </a:r>
            <a:endParaRPr lang="en-US" dirty="0"/>
          </a:p>
        </p:txBody>
      </p:sp>
      <p:sp>
        <p:nvSpPr>
          <p:cNvPr id="8" name="Text Placeholder 7">
            <a:extLst>
              <a:ext uri="{FF2B5EF4-FFF2-40B4-BE49-F238E27FC236}">
                <a16:creationId xmlns:a16="http://schemas.microsoft.com/office/drawing/2014/main" id="{DD4F35FD-2BF1-448D-A227-EA8F8C9FD839}"/>
              </a:ext>
            </a:extLst>
          </p:cNvPr>
          <p:cNvSpPr>
            <a:spLocks noGrp="1"/>
          </p:cNvSpPr>
          <p:nvPr>
            <p:ph type="body" sz="quarter" idx="11" hasCustomPrompt="1"/>
          </p:nvPr>
        </p:nvSpPr>
        <p:spPr>
          <a:xfrm>
            <a:off x="446085" y="985195"/>
            <a:ext cx="9337249" cy="725188"/>
          </a:xfrm>
          <a:prstGeom prst="rect">
            <a:avLst/>
          </a:prstGeom>
        </p:spPr>
        <p:txBody>
          <a:bodyPr/>
          <a:lstStyle>
            <a:lvl1pPr marL="0" indent="0" algn="ctr">
              <a:buNone/>
              <a:defRPr sz="4400" b="1">
                <a:solidFill>
                  <a:srgbClr val="606060"/>
                </a:solidFill>
                <a:latin typeface="Arial" panose="020B0604020202020204" pitchFamily="34" charset="0"/>
                <a:cs typeface="Arial" panose="020B0604020202020204" pitchFamily="34" charset="0"/>
              </a:defRPr>
            </a:lvl1pPr>
          </a:lstStyle>
          <a:p>
            <a:pPr lvl="0"/>
            <a:r>
              <a:rPr lang="en-US" dirty="0"/>
              <a:t>SESSION TITLE</a:t>
            </a:r>
          </a:p>
        </p:txBody>
      </p:sp>
      <p:sp>
        <p:nvSpPr>
          <p:cNvPr id="18" name="Text Placeholder 7">
            <a:extLst>
              <a:ext uri="{FF2B5EF4-FFF2-40B4-BE49-F238E27FC236}">
                <a16:creationId xmlns:a16="http://schemas.microsoft.com/office/drawing/2014/main" id="{EAC5FB18-2378-43B1-AD7B-AC52AC41EF5C}"/>
              </a:ext>
            </a:extLst>
          </p:cNvPr>
          <p:cNvSpPr>
            <a:spLocks noGrp="1"/>
          </p:cNvSpPr>
          <p:nvPr>
            <p:ph type="body" sz="quarter" idx="12" hasCustomPrompt="1"/>
          </p:nvPr>
        </p:nvSpPr>
        <p:spPr>
          <a:xfrm>
            <a:off x="446085" y="1954303"/>
            <a:ext cx="9337249" cy="725188"/>
          </a:xfrm>
          <a:prstGeom prst="rect">
            <a:avLst/>
          </a:prstGeom>
        </p:spPr>
        <p:txBody>
          <a:bodyPr/>
          <a:lstStyle>
            <a:lvl1pPr marL="0" indent="0" algn="ctr">
              <a:buNone/>
              <a:defRPr sz="3600" b="0">
                <a:solidFill>
                  <a:srgbClr val="606060"/>
                </a:solidFill>
                <a:latin typeface="Arial" panose="020B0604020202020204" pitchFamily="34" charset="0"/>
                <a:cs typeface="Arial" panose="020B0604020202020204" pitchFamily="34" charset="0"/>
              </a:defRPr>
            </a:lvl1pPr>
          </a:lstStyle>
          <a:p>
            <a:pPr lvl="0"/>
            <a:r>
              <a:rPr lang="en-US" dirty="0"/>
              <a:t>Speaker Name</a:t>
            </a:r>
          </a:p>
        </p:txBody>
      </p:sp>
      <p:sp>
        <p:nvSpPr>
          <p:cNvPr id="20" name="Text Placeholder 7">
            <a:extLst>
              <a:ext uri="{FF2B5EF4-FFF2-40B4-BE49-F238E27FC236}">
                <a16:creationId xmlns:a16="http://schemas.microsoft.com/office/drawing/2014/main" id="{84F7602B-E0A5-410E-A787-F92BF9097B5E}"/>
              </a:ext>
            </a:extLst>
          </p:cNvPr>
          <p:cNvSpPr>
            <a:spLocks noGrp="1"/>
          </p:cNvSpPr>
          <p:nvPr>
            <p:ph type="body" sz="quarter" idx="13" hasCustomPrompt="1"/>
          </p:nvPr>
        </p:nvSpPr>
        <p:spPr>
          <a:xfrm>
            <a:off x="446085" y="2927068"/>
            <a:ext cx="9337249" cy="725188"/>
          </a:xfrm>
          <a:prstGeom prst="rect">
            <a:avLst/>
          </a:prstGeom>
        </p:spPr>
        <p:txBody>
          <a:bodyPr/>
          <a:lstStyle>
            <a:lvl1pPr marL="0" indent="0" algn="ctr">
              <a:buNone/>
              <a:defRPr sz="2800" b="0" i="1">
                <a:solidFill>
                  <a:srgbClr val="606060"/>
                </a:solidFill>
                <a:latin typeface="Arial" panose="020B0604020202020204" pitchFamily="34" charset="0"/>
                <a:cs typeface="Arial" panose="020B0604020202020204" pitchFamily="34" charset="0"/>
              </a:defRPr>
            </a:lvl1pPr>
          </a:lstStyle>
          <a:p>
            <a:pPr lvl="0"/>
            <a:r>
              <a:rPr lang="en-US" dirty="0"/>
              <a:t>Company Name</a:t>
            </a:r>
          </a:p>
        </p:txBody>
      </p:sp>
    </p:spTree>
    <p:extLst>
      <p:ext uri="{BB962C8B-B14F-4D97-AF65-F5344CB8AC3E}">
        <p14:creationId xmlns:p14="http://schemas.microsoft.com/office/powerpoint/2010/main" val="59507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468B-D32B-489B-947B-B20E1DE7A7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5E2D1F-4DE8-40F2-9610-A519AEA28D5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D0B9C-3C52-40B0-8216-84BD2412BD66}"/>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5" name="Footer Placeholder 4">
            <a:extLst>
              <a:ext uri="{FF2B5EF4-FFF2-40B4-BE49-F238E27FC236}">
                <a16:creationId xmlns:a16="http://schemas.microsoft.com/office/drawing/2014/main" id="{4489CF71-5C5E-4579-831F-637CB0408A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5DA82B9-B272-4D78-AC8E-F383F6032F98}"/>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333827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26550-7FE5-4CCE-A7A4-872FE029929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BFD1FE-C020-42E3-96CD-9CC0DD8B9AE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F5BD-1556-4543-BFB8-E1B0938ECFD4}"/>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5" name="Footer Placeholder 4">
            <a:extLst>
              <a:ext uri="{FF2B5EF4-FFF2-40B4-BE49-F238E27FC236}">
                <a16:creationId xmlns:a16="http://schemas.microsoft.com/office/drawing/2014/main" id="{054D7C5B-1F42-4011-B8F3-63561742AAD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F8CD84-B608-4B9E-AE21-181E3F3696D4}"/>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915622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B4A322-7618-2743-BB22-565D8E03F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8"/>
            <a:ext cx="12192000" cy="6855944"/>
          </a:xfrm>
          <a:prstGeom prst="rect">
            <a:avLst/>
          </a:prstGeom>
        </p:spPr>
      </p:pic>
      <p:sp>
        <p:nvSpPr>
          <p:cNvPr id="7" name="Text Placeholder 7">
            <a:extLst>
              <a:ext uri="{FF2B5EF4-FFF2-40B4-BE49-F238E27FC236}">
                <a16:creationId xmlns:a16="http://schemas.microsoft.com/office/drawing/2014/main" id="{D3330BFB-85A7-B441-961D-ABB702B5FD8E}"/>
              </a:ext>
            </a:extLst>
          </p:cNvPr>
          <p:cNvSpPr>
            <a:spLocks noGrp="1"/>
          </p:cNvSpPr>
          <p:nvPr>
            <p:ph type="body" sz="quarter" idx="10" hasCustomPrompt="1"/>
          </p:nvPr>
        </p:nvSpPr>
        <p:spPr>
          <a:xfrm>
            <a:off x="1" y="414867"/>
            <a:ext cx="7437967" cy="5971117"/>
          </a:xfrm>
        </p:spPr>
        <p:txBody>
          <a:bodyPr/>
          <a:lstStyle>
            <a:lvl1pPr marL="0" indent="0">
              <a:buNone/>
              <a:defRPr sz="4267" b="1" i="0">
                <a:solidFill>
                  <a:schemeClr val="bg1"/>
                </a:solidFill>
                <a:latin typeface="Arial Black" panose="020B0A04020102020204" pitchFamily="34" charset="0"/>
                <a:ea typeface="Arial Black" panose="020B0A04020102020204" pitchFamily="34" charset="0"/>
              </a:defRPr>
            </a:lvl1pPr>
          </a:lstStyle>
          <a:p>
            <a:pPr lvl="0"/>
            <a:r>
              <a:rPr lang="en-US" dirty="0"/>
              <a:t>ONE TO TWO SENTENCE STORY ABOUT YOUR PRESENTATION GOES HERE.</a:t>
            </a:r>
          </a:p>
          <a:p>
            <a:pPr lvl="0"/>
            <a:r>
              <a:rPr lang="en-US" dirty="0"/>
              <a:t>YOU CAN PROVIDE THE AUDIENCE WITH AN INTERESTING CALL OUT.</a:t>
            </a:r>
          </a:p>
        </p:txBody>
      </p:sp>
    </p:spTree>
    <p:extLst>
      <p:ext uri="{BB962C8B-B14F-4D97-AF65-F5344CB8AC3E}">
        <p14:creationId xmlns:p14="http://schemas.microsoft.com/office/powerpoint/2010/main" val="31761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341325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6858000"/>
          </a:xfrm>
        </p:spPr>
        <p:txBody>
          <a:bodyPr bIns="182880" anchor="ctr"/>
          <a:lstStyle>
            <a:lvl1pPr marL="0" marR="0" indent="0" algn="ctr" defTabSz="914377" rtl="0" eaLnBrk="1" fontAlgn="auto" latinLnBrk="0" hangingPunct="1">
              <a:lnSpc>
                <a:spcPct val="90000"/>
              </a:lnSpc>
              <a:spcBef>
                <a:spcPct val="0"/>
              </a:spcBef>
              <a:spcAft>
                <a:spcPts val="0"/>
              </a:spcAft>
              <a:buClrTx/>
              <a:buSzTx/>
              <a:buFontTx/>
              <a:buNone/>
              <a:tabLst/>
              <a:defRPr sz="10666" b="1" i="0">
                <a:solidFill>
                  <a:srgbClr val="C00000"/>
                </a:solidFill>
                <a:latin typeface="Arial Black" panose="020B0A04020102020204" pitchFamily="34" charset="0"/>
                <a:ea typeface="Arial Black" panose="020B0A04020102020204" pitchFamily="34" charset="0"/>
              </a:defRPr>
            </a:lvl1pPr>
          </a:lstStyle>
          <a:p>
            <a:r>
              <a:rPr lang="en-US" dirty="0"/>
              <a:t>Keyword slide</a:t>
            </a:r>
          </a:p>
        </p:txBody>
      </p:sp>
    </p:spTree>
    <p:extLst>
      <p:ext uri="{BB962C8B-B14F-4D97-AF65-F5344CB8AC3E}">
        <p14:creationId xmlns:p14="http://schemas.microsoft.com/office/powerpoint/2010/main" val="553452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mpty" type="tx">
  <p:cSld name="Empty">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171255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A9B3-3D66-E640-ACA9-BF88B50A93D1}"/>
              </a:ext>
            </a:extLst>
          </p:cNvPr>
          <p:cNvSpPr>
            <a:spLocks noGrp="1"/>
          </p:cNvSpPr>
          <p:nvPr>
            <p:ph type="title" hasCustomPrompt="1"/>
          </p:nvPr>
        </p:nvSpPr>
        <p:spPr>
          <a:xfrm>
            <a:off x="406400" y="3026295"/>
            <a:ext cx="11379200" cy="609600"/>
          </a:xfrm>
        </p:spPr>
        <p:txBody>
          <a:bodyPr/>
          <a:lstStyle>
            <a:lvl1pPr algn="ctr">
              <a:defRPr b="1" i="0">
                <a:latin typeface="Arial Black" panose="020B0A04020102020204" pitchFamily="34" charset="0"/>
                <a:ea typeface="Arial Black" panose="020B0A04020102020204" pitchFamily="34" charset="0"/>
              </a:defRPr>
            </a:lvl1pPr>
          </a:lstStyle>
          <a:p>
            <a:r>
              <a:rPr lang="en-US" dirty="0"/>
              <a:t>“Quote Slide”</a:t>
            </a:r>
          </a:p>
        </p:txBody>
      </p:sp>
    </p:spTree>
    <p:extLst>
      <p:ext uri="{BB962C8B-B14F-4D97-AF65-F5344CB8AC3E}">
        <p14:creationId xmlns:p14="http://schemas.microsoft.com/office/powerpoint/2010/main" val="2316132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1.1 - Sess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251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1 column) 0">
    <p:spTree>
      <p:nvGrpSpPr>
        <p:cNvPr id="1" name=""/>
        <p:cNvGrpSpPr/>
        <p:nvPr/>
      </p:nvGrpSpPr>
      <p:grpSpPr>
        <a:xfrm>
          <a:off x="0" y="0"/>
          <a:ext cx="0" cy="0"/>
          <a:chOff x="0" y="0"/>
          <a:chExt cx="0" cy="0"/>
        </a:xfrm>
      </p:grpSpPr>
      <p:sp>
        <p:nvSpPr>
          <p:cNvPr id="130" name="Shape 130"/>
          <p:cNvSpPr>
            <a:spLocks noGrp="1"/>
          </p:cNvSpPr>
          <p:nvPr>
            <p:ph type="body" idx="1"/>
          </p:nvPr>
        </p:nvSpPr>
        <p:spPr>
          <a:xfrm>
            <a:off x="609663" y="1417645"/>
            <a:ext cx="10973932" cy="5440363"/>
          </a:xfrm>
          <a:prstGeom prst="rect">
            <a:avLst/>
          </a:prstGeom>
        </p:spPr>
        <p:txBody>
          <a:bodyPr lIns="135263" tIns="67579" rIns="135263" bIns="67579"/>
          <a:lstStyle>
            <a:lvl1pPr marL="450825" indent="-371932" defTabSz="601097">
              <a:buClr>
                <a:srgbClr val="1B58A8"/>
              </a:buClr>
              <a:defRPr sz="3351"/>
            </a:lvl1pPr>
            <a:lvl2pPr marL="1061312" indent="-422643" defTabSz="601097">
              <a:buClr>
                <a:srgbClr val="1B58A8"/>
              </a:buClr>
              <a:defRPr sz="3351"/>
            </a:lvl2pPr>
            <a:lvl3pPr marL="1626361" indent="-427919" defTabSz="601097">
              <a:buClr>
                <a:srgbClr val="1B58A8"/>
              </a:buClr>
              <a:defRPr sz="3351"/>
            </a:lvl3pPr>
            <a:lvl4pPr marL="2284166" indent="-450821" defTabSz="601097">
              <a:buClr>
                <a:srgbClr val="1B58A8"/>
              </a:buClr>
              <a:defRPr sz="3351"/>
            </a:lvl4pPr>
            <a:lvl5pPr marL="2912029" indent="-443784" defTabSz="601097">
              <a:buClr>
                <a:srgbClr val="1B58A8"/>
              </a:buClr>
              <a:defRPr sz="3351"/>
            </a:lvl5pPr>
          </a:lstStyle>
          <a:p>
            <a:pPr lvl="0">
              <a:defRPr sz="1800"/>
            </a:pPr>
            <a:r>
              <a:rPr sz="3351"/>
              <a:t>Body Level One</a:t>
            </a:r>
          </a:p>
          <a:p>
            <a:pPr lvl="1">
              <a:defRPr sz="1800"/>
            </a:pPr>
            <a:r>
              <a:rPr sz="3351"/>
              <a:t>Body Level Two</a:t>
            </a:r>
          </a:p>
          <a:p>
            <a:pPr lvl="2">
              <a:defRPr sz="1800"/>
            </a:pPr>
            <a:r>
              <a:rPr sz="3351"/>
              <a:t>Body Level Three</a:t>
            </a:r>
          </a:p>
          <a:p>
            <a:pPr lvl="3">
              <a:defRPr sz="1800"/>
            </a:pPr>
            <a:r>
              <a:rPr sz="3351"/>
              <a:t>Body Level Four</a:t>
            </a:r>
          </a:p>
          <a:p>
            <a:pPr lvl="4">
              <a:defRPr sz="1800"/>
            </a:pPr>
            <a:r>
              <a:rPr sz="3351"/>
              <a:t>Body Level Five</a:t>
            </a:r>
          </a:p>
        </p:txBody>
      </p:sp>
      <p:sp>
        <p:nvSpPr>
          <p:cNvPr id="131" name="Shape 131"/>
          <p:cNvSpPr>
            <a:spLocks noGrp="1"/>
          </p:cNvSpPr>
          <p:nvPr>
            <p:ph type="title"/>
          </p:nvPr>
        </p:nvSpPr>
        <p:spPr>
          <a:xfrm>
            <a:off x="609661" y="274663"/>
            <a:ext cx="10973872" cy="1143003"/>
          </a:xfrm>
          <a:prstGeom prst="rect">
            <a:avLst/>
          </a:prstGeom>
        </p:spPr>
        <p:txBody>
          <a:bodyPr lIns="90210" tIns="45029" rIns="90210" bIns="45029"/>
          <a:lstStyle>
            <a:lvl1pPr defTabSz="601097">
              <a:defRPr sz="3351">
                <a:solidFill>
                  <a:srgbClr val="1B58A8"/>
                </a:solidFill>
              </a:defRPr>
            </a:lvl1pPr>
          </a:lstStyle>
          <a:p>
            <a:pPr lvl="0">
              <a:defRPr sz="1800" b="0">
                <a:solidFill>
                  <a:srgbClr val="000000"/>
                </a:solidFill>
              </a:defRPr>
            </a:pPr>
            <a:r>
              <a:rPr sz="3351" b="1">
                <a:solidFill>
                  <a:srgbClr val="1B58A8"/>
                </a:solidFill>
              </a:rPr>
              <a:t>Title Text</a:t>
            </a:r>
          </a:p>
        </p:txBody>
      </p:sp>
    </p:spTree>
    <p:extLst>
      <p:ext uri="{BB962C8B-B14F-4D97-AF65-F5344CB8AC3E}">
        <p14:creationId xmlns:p14="http://schemas.microsoft.com/office/powerpoint/2010/main" val="120298814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1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948909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701" y="1418090"/>
            <a:ext cx="10972859" cy="4767283"/>
          </a:xfrm>
          <a:prstGeom prst="rect">
            <a:avLst/>
          </a:prstGeom>
        </p:spPr>
        <p:txBody>
          <a:bodyPr lIns="0" tIns="0" rIns="0" bIns="0">
            <a:noAutofit/>
          </a:bodyPr>
          <a:lstStyle>
            <a:lvl1pPr marL="465676" indent="-384245">
              <a:buClr>
                <a:schemeClr val="tx1">
                  <a:lumMod val="50000"/>
                  <a:lumOff val="50000"/>
                </a:schemeClr>
              </a:buClr>
              <a:buSzPct val="100000"/>
              <a:buFont typeface="Wingdings" charset="2"/>
              <a:buChar char="§"/>
              <a:defRPr sz="3333" b="0">
                <a:solidFill>
                  <a:srgbClr val="000000"/>
                </a:solidFill>
              </a:defRPr>
            </a:lvl1pPr>
            <a:lvl2pPr marL="1009033" indent="-349306">
              <a:buClr>
                <a:schemeClr val="tx1">
                  <a:lumMod val="50000"/>
                  <a:lumOff val="50000"/>
                </a:schemeClr>
              </a:buClr>
              <a:buSzPct val="100000"/>
              <a:buFont typeface="Wingdings" charset="2"/>
              <a:buChar char="§"/>
              <a:defRPr sz="2800" b="0">
                <a:solidFill>
                  <a:srgbClr val="000000"/>
                </a:solidFill>
              </a:defRPr>
            </a:lvl2pPr>
            <a:lvl3pPr marL="1552400" indent="-314383">
              <a:buClr>
                <a:schemeClr val="tx1">
                  <a:lumMod val="50000"/>
                  <a:lumOff val="50000"/>
                </a:schemeClr>
              </a:buClr>
              <a:buSzPct val="100000"/>
              <a:buFont typeface="Wingdings" charset="2"/>
              <a:buChar char="§"/>
              <a:defRPr sz="2400" b="0">
                <a:solidFill>
                  <a:srgbClr val="000000"/>
                </a:solidFill>
              </a:defRPr>
            </a:lvl3pPr>
            <a:lvl4pPr marL="2173323" indent="-279478">
              <a:buClr>
                <a:schemeClr val="tx1">
                  <a:lumMod val="50000"/>
                  <a:lumOff val="50000"/>
                </a:schemeClr>
              </a:buClr>
              <a:buSzPct val="100000"/>
              <a:buFont typeface="Wingdings" charset="2"/>
              <a:buChar char="§"/>
              <a:defRPr sz="2000" b="0">
                <a:solidFill>
                  <a:srgbClr val="000000"/>
                </a:solidFill>
              </a:defRPr>
            </a:lvl4pPr>
            <a:lvl5pPr marL="2794285" indent="-244522">
              <a:buClr>
                <a:schemeClr val="tx1">
                  <a:lumMod val="50000"/>
                  <a:lumOff val="50000"/>
                </a:schemeClr>
              </a:buClr>
              <a:buSzPct val="100000"/>
              <a:buFont typeface="Wingdings" charset="2"/>
              <a:buChar char="§"/>
              <a:defRPr sz="1600" b="0">
                <a:solidFill>
                  <a:srgbClr val="000000"/>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 </a:t>
            </a:r>
          </a:p>
        </p:txBody>
      </p:sp>
      <p:sp>
        <p:nvSpPr>
          <p:cNvPr id="5" name="Title 1"/>
          <p:cNvSpPr>
            <a:spLocks noGrp="1"/>
          </p:cNvSpPr>
          <p:nvPr>
            <p:ph type="title"/>
          </p:nvPr>
        </p:nvSpPr>
        <p:spPr>
          <a:xfrm>
            <a:off x="609789" y="274643"/>
            <a:ext cx="10972801" cy="1143000"/>
          </a:xfrm>
          <a:prstGeom prst="rect">
            <a:avLst/>
          </a:prstGeom>
        </p:spPr>
        <p:txBody>
          <a:bodyPr lIns="0" tIns="0" rIns="0" bIns="0" anchor="t" anchorCtr="0">
            <a:noAutofit/>
          </a:bodyPr>
          <a:lstStyle>
            <a:lvl1pPr algn="l">
              <a:defRPr sz="3333">
                <a:solidFill>
                  <a:srgbClr val="1155AA"/>
                </a:solidFill>
              </a:defRPr>
            </a:lvl1pPr>
          </a:lstStyle>
          <a:p>
            <a:r>
              <a:rPr lang="en-US"/>
              <a:t>Click to edit Master title style</a:t>
            </a:r>
          </a:p>
        </p:txBody>
      </p:sp>
    </p:spTree>
    <p:extLst>
      <p:ext uri="{BB962C8B-B14F-4D97-AF65-F5344CB8AC3E}">
        <p14:creationId xmlns:p14="http://schemas.microsoft.com/office/powerpoint/2010/main" val="14598253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203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406400" y="990600"/>
            <a:ext cx="11379200" cy="406400"/>
          </a:xfrm>
        </p:spPr>
        <p:txBody>
          <a:bodyPr/>
          <a:lstStyle>
            <a:lvl1pPr marL="0" indent="0">
              <a:spcBef>
                <a:spcPts val="0"/>
              </a:spcBef>
              <a:buNone/>
              <a:defRPr sz="2133" b="1">
                <a:solidFill>
                  <a:schemeClr val="bg2">
                    <a:lumMod val="50000"/>
                  </a:schemeClr>
                </a:solidFill>
              </a:defRPr>
            </a:lvl1pPr>
          </a:lstStyle>
          <a:p>
            <a:pPr lvl="0"/>
            <a:r>
              <a:rPr lang="en-US"/>
              <a:t>Subtitle if needed</a:t>
            </a:r>
          </a:p>
        </p:txBody>
      </p:sp>
    </p:spTree>
    <p:extLst>
      <p:ext uri="{BB962C8B-B14F-4D97-AF65-F5344CB8AC3E}">
        <p14:creationId xmlns:p14="http://schemas.microsoft.com/office/powerpoint/2010/main" val="164161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Divider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820E15-461B-9041-A788-719E8FE44E94}"/>
              </a:ext>
            </a:extLst>
          </p:cNvPr>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Title 1">
            <a:extLst>
              <a:ext uri="{FF2B5EF4-FFF2-40B4-BE49-F238E27FC236}">
                <a16:creationId xmlns:a16="http://schemas.microsoft.com/office/drawing/2014/main" id="{D1ADBBF0-B57C-D14F-AF63-A17DC318C377}"/>
              </a:ext>
            </a:extLst>
          </p:cNvPr>
          <p:cNvSpPr>
            <a:spLocks noGrp="1"/>
          </p:cNvSpPr>
          <p:nvPr>
            <p:ph type="ctrTitle" hasCustomPrompt="1"/>
          </p:nvPr>
        </p:nvSpPr>
        <p:spPr>
          <a:xfrm>
            <a:off x="609600" y="2557447"/>
            <a:ext cx="8534400" cy="914400"/>
          </a:xfrm>
        </p:spPr>
        <p:txBody>
          <a:bodyPr anchor="t"/>
          <a:lstStyle>
            <a:lvl1pPr marL="0" marR="0" indent="0" algn="l" defTabSz="914377" rtl="0" eaLnBrk="1" fontAlgn="auto" latinLnBrk="0" hangingPunct="1">
              <a:lnSpc>
                <a:spcPct val="90000"/>
              </a:lnSpc>
              <a:spcBef>
                <a:spcPct val="0"/>
              </a:spcBef>
              <a:spcAft>
                <a:spcPts val="0"/>
              </a:spcAft>
              <a:buClrTx/>
              <a:buSzTx/>
              <a:buFontTx/>
              <a:buNone/>
              <a:tabLst/>
              <a:defRPr sz="3200">
                <a:solidFill>
                  <a:schemeClr val="bg1"/>
                </a:solidFill>
              </a:defRPr>
            </a:lvl1pPr>
          </a:lstStyle>
          <a:p>
            <a:r>
              <a:rPr lang="en-US"/>
              <a:t>Chapter intro slide</a:t>
            </a:r>
            <a:br>
              <a:rPr lang="en-US"/>
            </a:br>
            <a:r>
              <a:rPr lang="en-US"/>
              <a:t>Can extend over one or two lines</a:t>
            </a:r>
          </a:p>
        </p:txBody>
      </p:sp>
      <p:sp>
        <p:nvSpPr>
          <p:cNvPr id="14" name="Title 1">
            <a:extLst>
              <a:ext uri="{FF2B5EF4-FFF2-40B4-BE49-F238E27FC236}">
                <a16:creationId xmlns:a16="http://schemas.microsoft.com/office/drawing/2014/main" id="{393152D3-DD2E-7A47-9F0C-2C014F97D754}"/>
              </a:ext>
            </a:extLst>
          </p:cNvPr>
          <p:cNvSpPr txBox="1">
            <a:spLocks/>
          </p:cNvSpPr>
          <p:nvPr userDrawn="1"/>
        </p:nvSpPr>
        <p:spPr>
          <a:xfrm>
            <a:off x="609600" y="1983785"/>
            <a:ext cx="8534400" cy="448763"/>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bg1"/>
                </a:solidFill>
                <a:latin typeface="Artifakt Element" panose="020B0503050000020004" pitchFamily="34" charset="77"/>
                <a:ea typeface="Artifakt Element" panose="020B0503050000020004" pitchFamily="34" charset="77"/>
                <a:cs typeface="+mj-cs"/>
              </a:defRPr>
            </a:lvl1pPr>
          </a:lstStyle>
          <a:p>
            <a:endParaRPr lang="en-US" sz="3200" b="1" i="0" dirty="0">
              <a:latin typeface="Arial Black" panose="020B0A04020102020204" pitchFamily="34" charset="0"/>
              <a:ea typeface="Artifakt Element Black" panose="020B0503050000020004" pitchFamily="34" charset="77"/>
            </a:endParaRPr>
          </a:p>
        </p:txBody>
      </p:sp>
      <p:sp>
        <p:nvSpPr>
          <p:cNvPr id="3" name="Text Placeholder 2">
            <a:extLst>
              <a:ext uri="{FF2B5EF4-FFF2-40B4-BE49-F238E27FC236}">
                <a16:creationId xmlns:a16="http://schemas.microsoft.com/office/drawing/2014/main" id="{DAD75DAA-AFD1-EF41-A633-D5575FE44B93}"/>
              </a:ext>
            </a:extLst>
          </p:cNvPr>
          <p:cNvSpPr>
            <a:spLocks noGrp="1"/>
          </p:cNvSpPr>
          <p:nvPr>
            <p:ph type="body" sz="quarter" idx="10" hasCustomPrompt="1"/>
          </p:nvPr>
        </p:nvSpPr>
        <p:spPr>
          <a:xfrm>
            <a:off x="609600" y="1983785"/>
            <a:ext cx="8534400" cy="552083"/>
          </a:xfrm>
        </p:spPr>
        <p:txBody>
          <a:bodyPr/>
          <a:lstStyle>
            <a:lvl1pPr marL="0" indent="0">
              <a:buNone/>
              <a:defRPr sz="3200" b="1" i="0">
                <a:solidFill>
                  <a:schemeClr val="bg1"/>
                </a:solidFill>
                <a:latin typeface="Arial Black" panose="020B0A04020102020204" pitchFamily="34" charset="0"/>
                <a:ea typeface="Arial Black" panose="020B0A04020102020204" pitchFamily="34" charset="0"/>
              </a:defRPr>
            </a:lvl1pPr>
          </a:lstStyle>
          <a:p>
            <a:pPr lvl="0"/>
            <a:r>
              <a:rPr lang="en-US" dirty="0"/>
              <a:t>Title </a:t>
            </a:r>
          </a:p>
        </p:txBody>
      </p:sp>
    </p:spTree>
    <p:extLst>
      <p:ext uri="{BB962C8B-B14F-4D97-AF65-F5344CB8AC3E}">
        <p14:creationId xmlns:p14="http://schemas.microsoft.com/office/powerpoint/2010/main" val="2427072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120136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812B-13D5-4ECC-940D-9E21EFC72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BA2200-BBE2-4296-82F6-ADD00A23EC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714361-C2E2-4A62-9B1C-E5107AB6E820}"/>
              </a:ext>
            </a:extLst>
          </p:cNvPr>
          <p:cNvSpPr>
            <a:spLocks noGrp="1"/>
          </p:cNvSpPr>
          <p:nvPr>
            <p:ph type="dt" sz="half" idx="10"/>
          </p:nvPr>
        </p:nvSpPr>
        <p:spPr/>
        <p:txBody>
          <a:bodyPr/>
          <a:lstStyle>
            <a:lvl1pPr>
              <a:defRPr>
                <a:latin typeface="Arial" panose="020B0604020202020204" pitchFamily="34" charset="0"/>
              </a:defRPr>
            </a:lvl1pPr>
          </a:lstStyle>
          <a:p>
            <a:fld id="{94EE115C-B903-4EB6-8CC7-961AFC61CF2F}" type="datetimeFigureOut">
              <a:rPr lang="en-CA" smtClean="0"/>
              <a:pPr/>
              <a:t>2019-07-16</a:t>
            </a:fld>
            <a:endParaRPr lang="en-CA"/>
          </a:p>
        </p:txBody>
      </p:sp>
      <p:sp>
        <p:nvSpPr>
          <p:cNvPr id="5" name="Footer Placeholder 4">
            <a:extLst>
              <a:ext uri="{FF2B5EF4-FFF2-40B4-BE49-F238E27FC236}">
                <a16:creationId xmlns:a16="http://schemas.microsoft.com/office/drawing/2014/main" id="{249A8E75-DE90-4705-B710-6686D7B18A74}"/>
              </a:ext>
            </a:extLst>
          </p:cNvPr>
          <p:cNvSpPr>
            <a:spLocks noGrp="1"/>
          </p:cNvSpPr>
          <p:nvPr>
            <p:ph type="ftr" sz="quarter" idx="11"/>
          </p:nvPr>
        </p:nvSpPr>
        <p:spPr/>
        <p:txBody>
          <a:bodyPr/>
          <a:lstStyle>
            <a:lvl1pPr>
              <a:defRPr>
                <a:latin typeface="Arial" panose="020B0604020202020204" pitchFamily="34" charset="0"/>
              </a:defRPr>
            </a:lvl1pPr>
          </a:lstStyle>
          <a:p>
            <a:endParaRPr lang="en-CA"/>
          </a:p>
        </p:txBody>
      </p:sp>
      <p:sp>
        <p:nvSpPr>
          <p:cNvPr id="6" name="Slide Number Placeholder 5">
            <a:extLst>
              <a:ext uri="{FF2B5EF4-FFF2-40B4-BE49-F238E27FC236}">
                <a16:creationId xmlns:a16="http://schemas.microsoft.com/office/drawing/2014/main" id="{4BA258E5-E94A-4C26-AF4C-653B9A7B6C90}"/>
              </a:ext>
            </a:extLst>
          </p:cNvPr>
          <p:cNvSpPr>
            <a:spLocks noGrp="1"/>
          </p:cNvSpPr>
          <p:nvPr>
            <p:ph type="sldNum" sz="quarter" idx="12"/>
          </p:nvPr>
        </p:nvSpPr>
        <p:spPr/>
        <p:txBody>
          <a:bodyPr/>
          <a:lstStyle>
            <a:lvl1pPr>
              <a:defRPr>
                <a:latin typeface="Arial" panose="020B0604020202020204" pitchFamily="34" charset="0"/>
              </a:defRPr>
            </a:lvl1pPr>
          </a:lstStyle>
          <a:p>
            <a:fld id="{7ED4564E-3572-4073-BB7A-43705462D0B2}" type="slidenum">
              <a:rPr lang="en-CA" smtClean="0"/>
              <a:pPr/>
              <a:t>‹#›</a:t>
            </a:fld>
            <a:endParaRPr lang="en-CA"/>
          </a:p>
        </p:txBody>
      </p:sp>
    </p:spTree>
    <p:extLst>
      <p:ext uri="{BB962C8B-B14F-4D97-AF65-F5344CB8AC3E}">
        <p14:creationId xmlns:p14="http://schemas.microsoft.com/office/powerpoint/2010/main" val="817816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p:cNvSpPr>
            <a:spLocks noGrp="1"/>
          </p:cNvSpPr>
          <p:nvPr>
            <p:ph type="title" hasCustomPrompt="1"/>
          </p:nvPr>
        </p:nvSpPr>
        <p:spPr>
          <a:xfrm>
            <a:off x="203200" y="6053667"/>
            <a:ext cx="8534400" cy="203200"/>
          </a:xfrm>
        </p:spPr>
        <p:txBody>
          <a:bodyPr anchor="b"/>
          <a:lstStyle>
            <a:lvl1pPr>
              <a:spcBef>
                <a:spcPts val="0"/>
              </a:spcBef>
              <a:defRPr lang="en-US" sz="1200" b="0" i="0" dirty="0">
                <a:solidFill>
                  <a:schemeClr val="tx1"/>
                </a:solidFill>
                <a:latin typeface="Arial" panose="020B0604020202020204" pitchFamily="34" charset="0"/>
                <a:ea typeface="Arial" panose="020B0604020202020204" pitchFamily="34" charset="0"/>
                <a:cs typeface="Arial" charset="0"/>
              </a:defRPr>
            </a:lvl1pPr>
          </a:lstStyle>
          <a:p>
            <a:pPr marL="0" lvl="0" indent="0">
              <a:spcBef>
                <a:spcPts val="1000"/>
              </a:spcBef>
              <a:buFont typeface="Arial" panose="020B0604020202020204" pitchFamily="34" charset="0"/>
            </a:pPr>
            <a:r>
              <a:rPr lang="en-US" dirty="0"/>
              <a:t>Replace this copy with image credit when applicable.</a:t>
            </a:r>
          </a:p>
        </p:txBody>
      </p:sp>
    </p:spTree>
    <p:extLst>
      <p:ext uri="{BB962C8B-B14F-4D97-AF65-F5344CB8AC3E}">
        <p14:creationId xmlns:p14="http://schemas.microsoft.com/office/powerpoint/2010/main" val="3400715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671616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49F4-EE7A-490F-9386-47C11ADCE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A874-9E5A-4360-83C3-F16E459BB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7CD50-4A10-4EBE-852C-5DD9D2691B91}"/>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080A9E3E-20F0-414B-BBE9-978EB7354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11EBE-B8B4-458F-AAAA-7DAA9A3B2F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73893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A587-2618-4DCA-BF2E-1D479609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1D9C81-FC15-4D4C-83AB-8B39E6213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02B5F-5ECF-4813-A817-5FA2FD2B6A0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2226DD53-13B5-40DE-99DE-1D39A2A31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70EE-FD60-4017-8044-D0290570F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11580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A Objectives and Descri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3BFF63-45ED-43CA-AC72-38E9074B1E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9862" y="156232"/>
            <a:ext cx="720912" cy="677549"/>
          </a:xfrm>
          <a:prstGeom prst="rect">
            <a:avLst/>
          </a:prstGeom>
        </p:spPr>
      </p:pic>
    </p:spTree>
    <p:extLst>
      <p:ext uri="{BB962C8B-B14F-4D97-AF65-F5344CB8AC3E}">
        <p14:creationId xmlns:p14="http://schemas.microsoft.com/office/powerpoint/2010/main" val="40776540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B99C-D11D-4244-92A2-B723197A2A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AE85B6-36E7-497F-9EC9-0E88D034D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6ABFBF-6329-4C0E-A4BF-6B615434807C}"/>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D1115B04-6D04-4CE3-8C70-F6575C2EC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B8FAA-94A8-4D26-92F4-C6B35A0370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0286989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8154-EF4F-4FD7-B60C-AF8EEA05CA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D5984-9CE2-4708-AAA9-E3BA410AB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24D79-FEBF-4925-9E32-999E42C71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F87DF-8978-43BB-84DF-25F1912B019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6" name="Footer Placeholder 5">
            <a:extLst>
              <a:ext uri="{FF2B5EF4-FFF2-40B4-BE49-F238E27FC236}">
                <a16:creationId xmlns:a16="http://schemas.microsoft.com/office/drawing/2014/main" id="{9F54F53A-7181-4A15-BD5E-CA514B1ED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C2FC4-578B-4429-9DBE-73E647A90452}"/>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400436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558-DBF2-4A80-B3CF-C6C751E628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86EBB-4937-4044-8F54-E7BF73B95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BF206C-4913-4FF9-80F7-39698DB2C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4F765-6F66-408A-BB68-1500A4A33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744E6-36A1-4352-A767-785BFCAA38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527527-613E-46F5-BDD3-282A10303EED}"/>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8" name="Footer Placeholder 7">
            <a:extLst>
              <a:ext uri="{FF2B5EF4-FFF2-40B4-BE49-F238E27FC236}">
                <a16:creationId xmlns:a16="http://schemas.microsoft.com/office/drawing/2014/main" id="{7229DC15-F501-4551-A225-59331DB5B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AC602D-7333-48DE-9311-A21F6E12DE13}"/>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0603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6EDF-C324-479E-87CE-68117DCDC6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93A6C-1E37-469B-BB65-EA35C54C0EA8}"/>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4" name="Footer Placeholder 3">
            <a:extLst>
              <a:ext uri="{FF2B5EF4-FFF2-40B4-BE49-F238E27FC236}">
                <a16:creationId xmlns:a16="http://schemas.microsoft.com/office/drawing/2014/main" id="{35F0E179-5F7A-4D05-B1BF-238136C4EE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1CEB1-DBF1-4301-B5FB-6FECBA811D85}"/>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268425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1F32F-FE4E-4B63-82DD-79FC638BF9A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3" name="Footer Placeholder 2">
            <a:extLst>
              <a:ext uri="{FF2B5EF4-FFF2-40B4-BE49-F238E27FC236}">
                <a16:creationId xmlns:a16="http://schemas.microsoft.com/office/drawing/2014/main" id="{268F26D6-1640-437B-99D8-B55661005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90A90D-CCA0-4A14-B063-B0E63658391C}"/>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704768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DE26-5599-4060-B18B-33D96517A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2F97C6-A28D-47AE-B190-6CDE72450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ED496D-07E3-4D59-B8A8-6A5BA87FB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CC074-D8B7-4035-B5B9-58CEC47A4217}"/>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6" name="Footer Placeholder 5">
            <a:extLst>
              <a:ext uri="{FF2B5EF4-FFF2-40B4-BE49-F238E27FC236}">
                <a16:creationId xmlns:a16="http://schemas.microsoft.com/office/drawing/2014/main" id="{4CC2C6AA-5F07-4C97-848E-F2702FBBD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5B149-A786-4218-BB5A-10D2AA223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905717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D569-58D0-4FA8-BA38-6DF191213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0E10A-3BE3-4A22-83D1-232AC9DAE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E05F2-BB95-4277-A817-E8C10A43B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C2BF4-0B10-4CD8-B937-7C9A5562D0BA}"/>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6" name="Footer Placeholder 5">
            <a:extLst>
              <a:ext uri="{FF2B5EF4-FFF2-40B4-BE49-F238E27FC236}">
                <a16:creationId xmlns:a16="http://schemas.microsoft.com/office/drawing/2014/main" id="{17F01E25-E2D9-4CDD-B5C0-2640CF88D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3DE47-60D2-4EA9-9D04-01B82E743927}"/>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351404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1369-5ECE-4F60-908F-884ACE775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68283-0EA7-4707-BAA6-3A8FE5300E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EAE93-CE2D-4305-B802-24EA0C02436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C2229F81-CD12-4E43-965F-9ADF5EB1E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90F0A-3A5F-4FB0-A72A-09913D99A5CA}"/>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24816725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5CEBE-2FD5-4243-B5E9-DB6251E692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DF263-E050-45BB-8BA6-0D70EFDB00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68DC6-9EE2-46A3-9D46-AEE2DA332340}"/>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8EEFE65C-9DA6-4AFF-B8FF-0D9229070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A8465-FFB4-4499-A0A4-24B366AC5058}"/>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8475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BILT 1">
    <p:spTree>
      <p:nvGrpSpPr>
        <p:cNvPr id="1" name=""/>
        <p:cNvGrpSpPr/>
        <p:nvPr/>
      </p:nvGrpSpPr>
      <p:grpSpPr>
        <a:xfrm>
          <a:off x="0" y="0"/>
          <a:ext cx="0" cy="0"/>
          <a:chOff x="0" y="0"/>
          <a:chExt cx="0" cy="0"/>
        </a:xfrm>
      </p:grpSpPr>
      <p:pic>
        <p:nvPicPr>
          <p:cNvPr id="11" name="Picture 10" descr="A close up of a screen&#10;&#10;Description automatically generated">
            <a:extLst>
              <a:ext uri="{FF2B5EF4-FFF2-40B4-BE49-F238E27FC236}">
                <a16:creationId xmlns:a16="http://schemas.microsoft.com/office/drawing/2014/main" id="{4976E8EE-055A-4438-8C01-A0A07D6F2F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169164" y="6046431"/>
            <a:ext cx="1082309" cy="811569"/>
          </a:xfrm>
          <a:prstGeom prst="rect">
            <a:avLst/>
          </a:prstGeom>
        </p:spPr>
      </p:pic>
      <p:sp>
        <p:nvSpPr>
          <p:cNvPr id="3" name="Title Placeholder 1">
            <a:extLst>
              <a:ext uri="{FF2B5EF4-FFF2-40B4-BE49-F238E27FC236}">
                <a16:creationId xmlns:a16="http://schemas.microsoft.com/office/drawing/2014/main" id="{A5E47F20-D135-43F9-8418-D47A5EA37D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sz="3200"/>
            </a:lvl1pPr>
          </a:lstStyle>
          <a:p>
            <a:r>
              <a:rPr lang="en-US" dirty="0"/>
              <a:t>Click to edit Master title style</a:t>
            </a:r>
          </a:p>
        </p:txBody>
      </p:sp>
      <p:sp>
        <p:nvSpPr>
          <p:cNvPr id="5" name="Text Placeholder 4">
            <a:extLst>
              <a:ext uri="{FF2B5EF4-FFF2-40B4-BE49-F238E27FC236}">
                <a16:creationId xmlns:a16="http://schemas.microsoft.com/office/drawing/2014/main" id="{2BEE4A5F-B039-485A-8A97-DBB9B8F916BF}"/>
              </a:ext>
            </a:extLst>
          </p:cNvPr>
          <p:cNvSpPr>
            <a:spLocks noGrp="1"/>
          </p:cNvSpPr>
          <p:nvPr>
            <p:ph type="body" sz="quarter" idx="10"/>
          </p:nvPr>
        </p:nvSpPr>
        <p:spPr>
          <a:xfrm>
            <a:off x="838200" y="1844675"/>
            <a:ext cx="10515600" cy="4351338"/>
          </a:xfr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marL="3657600" indent="0">
              <a:buNone/>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r>
              <a:rPr lang="en-US" dirty="0"/>
              <a:t>	</a:t>
            </a:r>
          </a:p>
        </p:txBody>
      </p:sp>
    </p:spTree>
    <p:extLst>
      <p:ext uri="{BB962C8B-B14F-4D97-AF65-F5344CB8AC3E}">
        <p14:creationId xmlns:p14="http://schemas.microsoft.com/office/powerpoint/2010/main" val="3264080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BILT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CBAEC-4D18-4176-A6C7-0ADB2B7E38D4}"/>
              </a:ext>
            </a:extLst>
          </p:cNvPr>
          <p:cNvPicPr>
            <a:picLocks noChangeAspect="1"/>
          </p:cNvPicPr>
          <p:nvPr userDrawn="1"/>
        </p:nvPicPr>
        <p:blipFill>
          <a:blip r:embed="rId2"/>
          <a:stretch>
            <a:fillRect/>
          </a:stretch>
        </p:blipFill>
        <p:spPr>
          <a:xfrm>
            <a:off x="-130009" y="0"/>
            <a:ext cx="301644" cy="6858000"/>
          </a:xfrm>
          <a:prstGeom prst="rect">
            <a:avLst/>
          </a:prstGeom>
        </p:spPr>
      </p:pic>
      <p:pic>
        <p:nvPicPr>
          <p:cNvPr id="4" name="Picture 3" descr="A close up of a screen&#10;&#10;Description automatically generated">
            <a:extLst>
              <a:ext uri="{FF2B5EF4-FFF2-40B4-BE49-F238E27FC236}">
                <a16:creationId xmlns:a16="http://schemas.microsoft.com/office/drawing/2014/main" id="{D8128BD7-0C53-41AE-B323-069DB687BC8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109691" y="6087089"/>
            <a:ext cx="1082309" cy="811569"/>
          </a:xfrm>
          <a:prstGeom prst="rect">
            <a:avLst/>
          </a:prstGeom>
        </p:spPr>
      </p:pic>
      <p:sp>
        <p:nvSpPr>
          <p:cNvPr id="9" name="Content Placeholder 3">
            <a:extLst>
              <a:ext uri="{FF2B5EF4-FFF2-40B4-BE49-F238E27FC236}">
                <a16:creationId xmlns:a16="http://schemas.microsoft.com/office/drawing/2014/main" id="{F1080DBA-7163-4EC8-ABC8-26E2AFE4AAB8}"/>
              </a:ext>
            </a:extLst>
          </p:cNvPr>
          <p:cNvSpPr>
            <a:spLocks noGrp="1"/>
          </p:cNvSpPr>
          <p:nvPr>
            <p:ph sz="half" idx="2"/>
          </p:nvPr>
        </p:nvSpPr>
        <p:spPr>
          <a:xfrm>
            <a:off x="6172200" y="1825625"/>
            <a:ext cx="5181600" cy="4351338"/>
          </a:xfrm>
          <a:prstGeom prst="rect">
            <a:avLst/>
          </a:prstGeo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0" name="Content Placeholder 3">
            <a:extLst>
              <a:ext uri="{FF2B5EF4-FFF2-40B4-BE49-F238E27FC236}">
                <a16:creationId xmlns:a16="http://schemas.microsoft.com/office/drawing/2014/main" id="{BD08937D-B234-4DC0-BA56-968F904288AA}"/>
              </a:ext>
            </a:extLst>
          </p:cNvPr>
          <p:cNvSpPr>
            <a:spLocks noGrp="1"/>
          </p:cNvSpPr>
          <p:nvPr>
            <p:ph sz="half" idx="10"/>
          </p:nvPr>
        </p:nvSpPr>
        <p:spPr>
          <a:xfrm>
            <a:off x="821537" y="1825625"/>
            <a:ext cx="5181600" cy="4351338"/>
          </a:xfrm>
          <a:prstGeom prst="rect">
            <a:avLst/>
          </a:prstGeom>
        </p:spPr>
        <p:txBody>
          <a:bodyPr/>
          <a:lstStyle>
            <a:lvl5pPr>
              <a:defRPr/>
            </a:lvl5pPr>
            <a:lvl6pPr marL="2286000" indent="0">
              <a:buNone/>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1" name="Title 1">
            <a:extLst>
              <a:ext uri="{FF2B5EF4-FFF2-40B4-BE49-F238E27FC236}">
                <a16:creationId xmlns:a16="http://schemas.microsoft.com/office/drawing/2014/main" id="{16B801A1-2AFE-410A-A355-797AE8EDD29E}"/>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30472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C9C-D4C4-4A7A-ABDF-DAE919CD6E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610302-6541-41DE-ACBF-5FFB43EB75E1}"/>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EB7FCC8-E67F-4CDA-94AC-832D1A9E396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312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493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447F-8449-4EAC-AA54-AEA261DD4B5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6EDC61-2718-4F8A-9EFB-02DA5DD4765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BF6F2-0F6E-4D4D-81DF-E7368F94A30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C8B6D-F1C8-4EE0-9582-1F84734D320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6" name="Footer Placeholder 5">
            <a:extLst>
              <a:ext uri="{FF2B5EF4-FFF2-40B4-BE49-F238E27FC236}">
                <a16:creationId xmlns:a16="http://schemas.microsoft.com/office/drawing/2014/main" id="{1C2A9567-5958-421D-B4FC-C67870A882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FE14CE0-E2B4-40B0-920D-7F221F5A61FA}"/>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422699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33EF-1A59-4E40-804B-C2807C4B8C7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473831-9550-44EF-A953-3F62F196127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1CF893-799E-4916-96ED-DD1C8000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87F23-9FC4-4385-B6CE-93149AB9723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6" name="Footer Placeholder 5">
            <a:extLst>
              <a:ext uri="{FF2B5EF4-FFF2-40B4-BE49-F238E27FC236}">
                <a16:creationId xmlns:a16="http://schemas.microsoft.com/office/drawing/2014/main" id="{A8B76B0A-468C-4151-AAAB-3446AFB717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F080785-E72A-41DD-B72A-15A93F6ABE43}"/>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2715410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image" Target="../media/image10.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9DA6F7-C3EB-4743-92AD-B999324C62B3}"/>
              </a:ext>
            </a:extLst>
          </p:cNvPr>
          <p:cNvSpPr txBox="1">
            <a:spLocks/>
          </p:cNvSpPr>
          <p:nvPr userDrawn="1"/>
        </p:nvSpPr>
        <p:spPr>
          <a:xfrm>
            <a:off x="400050" y="1070289"/>
            <a:ext cx="9211429" cy="2982914"/>
          </a:xfrm>
          <a:prstGeom prst="rect">
            <a:avLst/>
          </a:prstGeom>
        </p:spPr>
        <p:txBody>
          <a:bodyPr anchor="b"/>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
            </a:r>
            <a:br>
              <a:rPr lang="en-US" dirty="0"/>
            </a:br>
            <a:endParaRPr lang="en-US" dirty="0"/>
          </a:p>
        </p:txBody>
      </p:sp>
    </p:spTree>
    <p:extLst>
      <p:ext uri="{BB962C8B-B14F-4D97-AF65-F5344CB8AC3E}">
        <p14:creationId xmlns:p14="http://schemas.microsoft.com/office/powerpoint/2010/main" val="3246898382"/>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430572-DB10-41E7-B35B-73D68A6CBE6B}"/>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876BBC9-25DF-4BBE-BCB1-FA8644058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03E172DB-F7E8-4987-9E20-F664D1904524}"/>
              </a:ext>
            </a:extLst>
          </p:cNvPr>
          <p:cNvPicPr>
            <a:picLocks noChangeAspect="1"/>
          </p:cNvPicPr>
          <p:nvPr userDrawn="1"/>
        </p:nvPicPr>
        <p:blipFill>
          <a:blip r:embed="rId27"/>
          <a:stretch>
            <a:fillRect/>
          </a:stretch>
        </p:blipFill>
        <p:spPr>
          <a:xfrm>
            <a:off x="-130009" y="0"/>
            <a:ext cx="301644"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6E9AC478-FC2B-45B0-8FFC-485313C61B7A}"/>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21758" y="6214170"/>
            <a:ext cx="1391142" cy="570604"/>
          </a:xfrm>
          <a:prstGeom prst="rect">
            <a:avLst/>
          </a:prstGeom>
        </p:spPr>
      </p:pic>
    </p:spTree>
    <p:extLst>
      <p:ext uri="{BB962C8B-B14F-4D97-AF65-F5344CB8AC3E}">
        <p14:creationId xmlns:p14="http://schemas.microsoft.com/office/powerpoint/2010/main" val="4268951041"/>
      </p:ext>
    </p:extLst>
  </p:cSld>
  <p:clrMap bg1="lt1" tx1="dk1" bg2="lt2" tx2="dk2" accent1="accent1" accent2="accent2" accent3="accent3" accent4="accent4" accent5="accent5" accent6="accent6" hlink="hlink" folHlink="folHlink"/>
  <p:sldLayoutIdLst>
    <p:sldLayoutId id="2147483672" r:id="rId1"/>
    <p:sldLayoutId id="2147483687" r:id="rId2"/>
    <p:sldLayoutId id="2147483670" r:id="rId3"/>
    <p:sldLayoutId id="2147483686" r:id="rId4"/>
    <p:sldLayoutId id="2147483678" r:id="rId5"/>
    <p:sldLayoutId id="2147483679" r:id="rId6"/>
    <p:sldLayoutId id="2147483680" r:id="rId7"/>
    <p:sldLayoutId id="2147483681" r:id="rId8"/>
    <p:sldLayoutId id="2147483682"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Lst>
  <p:txStyles>
    <p:titleStyle>
      <a:lvl1pPr algn="l" defTabSz="914400" rtl="0" eaLnBrk="1" latinLnBrk="0" hangingPunct="1">
        <a:lnSpc>
          <a:spcPct val="90000"/>
        </a:lnSpc>
        <a:spcBef>
          <a:spcPct val="0"/>
        </a:spcBef>
        <a:buNone/>
        <a:defRPr sz="3200" kern="1200">
          <a:solidFill>
            <a:srgbClr val="606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D078C-226F-45A1-82F0-486643F45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97EAA-CF34-40C5-8936-DF4DC59371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599F6-34BD-4220-877A-23F670FA3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4B83ABA3-36C0-4445-A8DF-C3F7B2A62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28A6D7-847C-4285-8954-E4E4EB8F9E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BA334-D3A4-470C-A1AD-F22DE6BC6CC1}" type="slidenum">
              <a:rPr lang="en-US" smtClean="0"/>
              <a:t>‹#›</a:t>
            </a:fld>
            <a:endParaRPr lang="en-US"/>
          </a:p>
        </p:txBody>
      </p:sp>
    </p:spTree>
    <p:extLst>
      <p:ext uri="{BB962C8B-B14F-4D97-AF65-F5344CB8AC3E}">
        <p14:creationId xmlns:p14="http://schemas.microsoft.com/office/powerpoint/2010/main" val="354824056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3.jpg"/></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hyperlink" Target="https://dynamobim.org/math-transit/" TargetMode="External"/><Relationship Id="rId3" Type="http://schemas.openxmlformats.org/officeDocument/2006/relationships/hyperlink" Target="https://refineryprimer.dynamobim.org/02-getting-started/02-01_anatomy-of-a-good-generative-design-process" TargetMode="External"/><Relationship Id="rId7" Type="http://schemas.openxmlformats.org/officeDocument/2006/relationships/hyperlink" Target="https://www.keanw.com/2019/06/project-rediscover-is-now-available-for-download.html" TargetMode="External"/><Relationship Id="rId2" Type="http://schemas.openxmlformats.org/officeDocument/2006/relationships/hyperlink" Target="https://refineryprimer.dynamobim.org/" TargetMode="External"/><Relationship Id="rId1" Type="http://schemas.openxmlformats.org/officeDocument/2006/relationships/slideLayout" Target="../slideLayouts/slideLayout2.xml"/><Relationship Id="rId6" Type="http://schemas.openxmlformats.org/officeDocument/2006/relationships/hyperlink" Target="https://www.keanw.com/" TargetMode="External"/><Relationship Id="rId11" Type="http://schemas.openxmlformats.org/officeDocument/2006/relationships/hyperlink" Target="https://aroberge.blogspot.com/2005/04/computing-derivatives-using-python.html" TargetMode="External"/><Relationship Id="rId5" Type="http://schemas.openxmlformats.org/officeDocument/2006/relationships/hyperlink" Target="https://github.com/DynamoDS/RefineryPrimer" TargetMode="External"/><Relationship Id="rId10" Type="http://schemas.openxmlformats.org/officeDocument/2006/relationships/hyperlink" Target="https://en.wikipedia.org/wiki/Numerical_differentiation" TargetMode="External"/><Relationship Id="rId4" Type="http://schemas.openxmlformats.org/officeDocument/2006/relationships/hyperlink" Target="https://refineryprimer.dynamobim.org/06-using-revit-alongside-refinery/06-03_detailed-example-workflow" TargetMode="External"/><Relationship Id="rId9" Type="http://schemas.openxmlformats.org/officeDocument/2006/relationships/hyperlink" Target="https://scipy-lectures.org/advanced/mathematical_optimization/index.html"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autodesk.com/solutions/refinery-beta" TargetMode="External"/><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5.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60.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52.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2.png"/><Relationship Id="rId5" Type="http://schemas.openxmlformats.org/officeDocument/2006/relationships/image" Target="../media/image51.pn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73.png"/><Relationship Id="rId5" Type="http://schemas.openxmlformats.org/officeDocument/2006/relationships/image" Target="../media/image51.png"/><Relationship Id="rId4"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53.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78.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3.gif"/><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tlin/BiLT_NA_2019_How_To_Train_Your_Mode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DynamoDS/RefineryToolkits" TargetMode="External"/><Relationship Id="rId5" Type="http://schemas.openxmlformats.org/officeDocument/2006/relationships/hyperlink" Target="https://github.com/DynamoDS/RefineryPrimer" TargetMode="External"/><Relationship Id="rId4" Type="http://schemas.openxmlformats.org/officeDocument/2006/relationships/hyperlink" Target="https://refineryprimer.dynamobim.org/"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8.gif"/><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0.gi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324FF0-B009-4CEE-B1D1-FD441B12BBD5}"/>
              </a:ext>
            </a:extLst>
          </p:cNvPr>
          <p:cNvSpPr>
            <a:spLocks noGrp="1"/>
          </p:cNvSpPr>
          <p:nvPr>
            <p:ph type="body" sz="quarter" idx="11"/>
          </p:nvPr>
        </p:nvSpPr>
        <p:spPr>
          <a:xfrm>
            <a:off x="446083" y="1051052"/>
            <a:ext cx="9337249" cy="725188"/>
          </a:xfrm>
        </p:spPr>
        <p:txBody>
          <a:bodyPr/>
          <a:lstStyle/>
          <a:p>
            <a:r>
              <a:rPr lang="en-US" sz="3600" dirty="0" smtClean="0"/>
              <a:t>How to Train Your Model </a:t>
            </a:r>
          </a:p>
          <a:p>
            <a:r>
              <a:rPr lang="en-US" sz="3600" dirty="0" smtClean="0"/>
              <a:t>with </a:t>
            </a:r>
            <a:r>
              <a:rPr lang="en-US" sz="3600" dirty="0"/>
              <a:t>Project Refinery</a:t>
            </a:r>
          </a:p>
        </p:txBody>
      </p:sp>
      <p:sp>
        <p:nvSpPr>
          <p:cNvPr id="4" name="Text Placeholder 3">
            <a:extLst>
              <a:ext uri="{FF2B5EF4-FFF2-40B4-BE49-F238E27FC236}">
                <a16:creationId xmlns:a16="http://schemas.microsoft.com/office/drawing/2014/main" id="{F8A7ADB7-967C-4A39-B7D4-285E70D4E8D1}"/>
              </a:ext>
            </a:extLst>
          </p:cNvPr>
          <p:cNvSpPr>
            <a:spLocks noGrp="1"/>
          </p:cNvSpPr>
          <p:nvPr>
            <p:ph type="body" sz="quarter" idx="12"/>
          </p:nvPr>
        </p:nvSpPr>
        <p:spPr>
          <a:xfrm>
            <a:off x="446084" y="2435571"/>
            <a:ext cx="9337249" cy="725188"/>
          </a:xfrm>
        </p:spPr>
        <p:txBody>
          <a:bodyPr/>
          <a:lstStyle/>
          <a:p>
            <a:r>
              <a:rPr lang="en-US" dirty="0" smtClean="0"/>
              <a:t>Matt Jezyk</a:t>
            </a:r>
            <a:endParaRPr lang="en-US" dirty="0"/>
          </a:p>
        </p:txBody>
      </p:sp>
      <p:sp>
        <p:nvSpPr>
          <p:cNvPr id="6" name="Text Placeholder 5">
            <a:extLst>
              <a:ext uri="{FF2B5EF4-FFF2-40B4-BE49-F238E27FC236}">
                <a16:creationId xmlns:a16="http://schemas.microsoft.com/office/drawing/2014/main" id="{0705F9FB-B317-4B3F-AF19-28102DE8747C}"/>
              </a:ext>
            </a:extLst>
          </p:cNvPr>
          <p:cNvSpPr>
            <a:spLocks noGrp="1"/>
          </p:cNvSpPr>
          <p:nvPr>
            <p:ph type="body" sz="quarter" idx="13"/>
          </p:nvPr>
        </p:nvSpPr>
        <p:spPr>
          <a:xfrm>
            <a:off x="446084" y="3029045"/>
            <a:ext cx="9337249" cy="725188"/>
          </a:xfrm>
        </p:spPr>
        <p:txBody>
          <a:bodyPr/>
          <a:lstStyle/>
          <a:p>
            <a:r>
              <a:rPr lang="en-US" dirty="0" smtClean="0"/>
              <a:t>Tesla (formerly Autodesk)</a:t>
            </a:r>
            <a:endParaRPr lang="en-US" dirty="0"/>
          </a:p>
        </p:txBody>
      </p:sp>
      <p:pic>
        <p:nvPicPr>
          <p:cNvPr id="5" name="Picture 4">
            <a:extLst>
              <a:ext uri="{FF2B5EF4-FFF2-40B4-BE49-F238E27FC236}">
                <a16:creationId xmlns:a16="http://schemas.microsoft.com/office/drawing/2014/main" id="{D39A5F74-F374-E240-BBF5-B7ACCA22124C}"/>
              </a:ext>
            </a:extLst>
          </p:cNvPr>
          <p:cNvPicPr>
            <a:picLocks noChangeAspect="1"/>
          </p:cNvPicPr>
          <p:nvPr/>
        </p:nvPicPr>
        <p:blipFill>
          <a:blip r:embed="rId2"/>
          <a:stretch>
            <a:fillRect/>
          </a:stretch>
        </p:blipFill>
        <p:spPr>
          <a:xfrm>
            <a:off x="5446208" y="4050838"/>
            <a:ext cx="1318202" cy="1318202"/>
          </a:xfrm>
          <a:prstGeom prst="rect">
            <a:avLst/>
          </a:prstGeom>
        </p:spPr>
      </p:pic>
      <p:pic>
        <p:nvPicPr>
          <p:cNvPr id="7" name="Picture 6">
            <a:extLst>
              <a:ext uri="{FF2B5EF4-FFF2-40B4-BE49-F238E27FC236}">
                <a16:creationId xmlns:a16="http://schemas.microsoft.com/office/drawing/2014/main" id="{A2AECC22-0BC1-8B49-BC66-40D1673F74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0" y="4190915"/>
            <a:ext cx="1009650" cy="1009650"/>
          </a:xfrm>
          <a:prstGeom prst="rect">
            <a:avLst/>
          </a:prstGeom>
        </p:spPr>
      </p:pic>
    </p:spTree>
    <p:extLst>
      <p:ext uri="{BB962C8B-B14F-4D97-AF65-F5344CB8AC3E}">
        <p14:creationId xmlns:p14="http://schemas.microsoft.com/office/powerpoint/2010/main" val="1050575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a:extLst>
              <a:ext uri="{FF2B5EF4-FFF2-40B4-BE49-F238E27FC236}">
                <a16:creationId xmlns:a16="http://schemas.microsoft.com/office/drawing/2014/main" id="{F1F42704-9E43-2741-80E9-B26EDC762E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hape 534">
            <a:extLst>
              <a:ext uri="{FF2B5EF4-FFF2-40B4-BE49-F238E27FC236}">
                <a16:creationId xmlns:a16="http://schemas.microsoft.com/office/drawing/2014/main" id="{739A4091-2C3D-A342-83DE-B23257E56719}"/>
              </a:ext>
            </a:extLst>
          </p:cNvPr>
          <p:cNvSpPr/>
          <p:nvPr/>
        </p:nvSpPr>
        <p:spPr>
          <a:xfrm>
            <a:off x="-121212" y="1196709"/>
            <a:ext cx="12192000" cy="4506144"/>
          </a:xfrm>
          <a:prstGeom prst="rect">
            <a:avLst/>
          </a:prstGeom>
          <a:noFill/>
          <a:ln>
            <a:noFill/>
          </a:ln>
        </p:spPr>
        <p:txBody>
          <a:bodyPr spcFirstLastPara="1" wrap="square" lIns="0" tIns="0" rIns="0" bIns="0" anchor="ctr" anchorCtr="0">
            <a:noAutofit/>
          </a:bodyPr>
          <a:lstStyle/>
          <a:p>
            <a:pPr algn="ctr" defTabSz="914377"/>
            <a:endParaRPr sz="6267">
              <a:solidFill>
                <a:prstClr val="black"/>
              </a:solidFill>
              <a:latin typeface="Artifakt LegendOfc" panose="020B0504020101020102" pitchFamily="34" charset="77"/>
              <a:cs typeface="Artifakt LegendOfc" panose="020B0504020101020102" pitchFamily="34" charset="77"/>
            </a:endParaRPr>
          </a:p>
        </p:txBody>
      </p:sp>
    </p:spTree>
    <p:extLst>
      <p:ext uri="{BB962C8B-B14F-4D97-AF65-F5344CB8AC3E}">
        <p14:creationId xmlns:p14="http://schemas.microsoft.com/office/powerpoint/2010/main" val="2313248911"/>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2CDE-A81D-4043-9F4B-E29B2F9525F7}"/>
              </a:ext>
            </a:extLst>
          </p:cNvPr>
          <p:cNvPicPr>
            <a:picLocks noChangeAspect="1"/>
          </p:cNvPicPr>
          <p:nvPr/>
        </p:nvPicPr>
        <p:blipFill>
          <a:blip r:embed="rId2"/>
          <a:stretch>
            <a:fillRect/>
          </a:stretch>
        </p:blipFill>
        <p:spPr>
          <a:xfrm>
            <a:off x="973393" y="1"/>
            <a:ext cx="10397659" cy="6435055"/>
          </a:xfrm>
          <a:prstGeom prst="rect">
            <a:avLst/>
          </a:prstGeom>
        </p:spPr>
      </p:pic>
      <p:sp>
        <p:nvSpPr>
          <p:cNvPr id="6" name="Rectangle: Rounded Corners 5">
            <a:extLst>
              <a:ext uri="{FF2B5EF4-FFF2-40B4-BE49-F238E27FC236}">
                <a16:creationId xmlns:a16="http://schemas.microsoft.com/office/drawing/2014/main" id="{6C11D0F9-677C-48F1-91C4-35FD4A7B8132}"/>
              </a:ext>
            </a:extLst>
          </p:cNvPr>
          <p:cNvSpPr/>
          <p:nvPr/>
        </p:nvSpPr>
        <p:spPr>
          <a:xfrm>
            <a:off x="2930014" y="1703359"/>
            <a:ext cx="1779637" cy="3311093"/>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6061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FFEFB-47BB-4B8A-AE2D-5A3A049EAC4B}"/>
              </a:ext>
            </a:extLst>
          </p:cNvPr>
          <p:cNvPicPr>
            <a:picLocks noChangeAspect="1"/>
          </p:cNvPicPr>
          <p:nvPr/>
        </p:nvPicPr>
        <p:blipFill>
          <a:blip r:embed="rId2"/>
          <a:stretch>
            <a:fillRect/>
          </a:stretch>
        </p:blipFill>
        <p:spPr>
          <a:xfrm>
            <a:off x="892255" y="1"/>
            <a:ext cx="10407491" cy="6441140"/>
          </a:xfrm>
          <a:prstGeom prst="rect">
            <a:avLst/>
          </a:prstGeom>
        </p:spPr>
      </p:pic>
    </p:spTree>
    <p:extLst>
      <p:ext uri="{BB962C8B-B14F-4D97-AF65-F5344CB8AC3E}">
        <p14:creationId xmlns:p14="http://schemas.microsoft.com/office/powerpoint/2010/main" val="3289096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9E99B-63FF-4C8B-A44A-4F58FA7EEEFD}"/>
              </a:ext>
            </a:extLst>
          </p:cNvPr>
          <p:cNvPicPr>
            <a:picLocks noChangeAspect="1"/>
          </p:cNvPicPr>
          <p:nvPr/>
        </p:nvPicPr>
        <p:blipFill>
          <a:blip r:embed="rId2"/>
          <a:stretch>
            <a:fillRect/>
          </a:stretch>
        </p:blipFill>
        <p:spPr>
          <a:xfrm>
            <a:off x="1160207" y="1"/>
            <a:ext cx="10299336" cy="6374204"/>
          </a:xfrm>
          <a:prstGeom prst="rect">
            <a:avLst/>
          </a:prstGeom>
        </p:spPr>
      </p:pic>
    </p:spTree>
    <p:extLst>
      <p:ext uri="{BB962C8B-B14F-4D97-AF65-F5344CB8AC3E}">
        <p14:creationId xmlns:p14="http://schemas.microsoft.com/office/powerpoint/2010/main" val="342279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56836-D5BC-48E5-97C8-6FF1FF95B0AD}"/>
              </a:ext>
            </a:extLst>
          </p:cNvPr>
          <p:cNvSpPr>
            <a:spLocks noGrp="1"/>
          </p:cNvSpPr>
          <p:nvPr>
            <p:ph type="title"/>
          </p:nvPr>
        </p:nvSpPr>
        <p:spPr>
          <a:xfrm>
            <a:off x="406400" y="327818"/>
            <a:ext cx="10515600" cy="1325563"/>
          </a:xfrm>
        </p:spPr>
        <p:txBody>
          <a:bodyPr/>
          <a:lstStyle/>
          <a:p>
            <a:r>
              <a:rPr lang="en-US" dirty="0"/>
              <a:t>Metric Comparison</a:t>
            </a:r>
          </a:p>
        </p:txBody>
      </p:sp>
      <p:sp>
        <p:nvSpPr>
          <p:cNvPr id="6" name="Text Placeholder 5">
            <a:extLst>
              <a:ext uri="{FF2B5EF4-FFF2-40B4-BE49-F238E27FC236}">
                <a16:creationId xmlns:a16="http://schemas.microsoft.com/office/drawing/2014/main" id="{A3218CFB-4E20-4545-A714-C682F12FE80D}"/>
              </a:ext>
            </a:extLst>
          </p:cNvPr>
          <p:cNvSpPr>
            <a:spLocks noGrp="1"/>
          </p:cNvSpPr>
          <p:nvPr>
            <p:ph type="body" sz="quarter" idx="10"/>
          </p:nvPr>
        </p:nvSpPr>
        <p:spPr>
          <a:xfrm>
            <a:off x="406400" y="787399"/>
            <a:ext cx="11379200" cy="406400"/>
          </a:xfrm>
        </p:spPr>
        <p:txBody>
          <a:bodyPr/>
          <a:lstStyle/>
          <a:p>
            <a:r>
              <a:rPr lang="en-US" dirty="0"/>
              <a:t>Building Massing Study</a:t>
            </a:r>
          </a:p>
        </p:txBody>
      </p:sp>
      <p:graphicFrame>
        <p:nvGraphicFramePr>
          <p:cNvPr id="14" name="Table 13">
            <a:extLst>
              <a:ext uri="{FF2B5EF4-FFF2-40B4-BE49-F238E27FC236}">
                <a16:creationId xmlns:a16="http://schemas.microsoft.com/office/drawing/2014/main" id="{D76A5597-01D6-419A-9B56-3F7981784732}"/>
              </a:ext>
            </a:extLst>
          </p:cNvPr>
          <p:cNvGraphicFramePr>
            <a:graphicFrameLocks noGrp="1"/>
          </p:cNvGraphicFramePr>
          <p:nvPr>
            <p:extLst>
              <p:ext uri="{D42A27DB-BD31-4B8C-83A1-F6EECF244321}">
                <p14:modId xmlns:p14="http://schemas.microsoft.com/office/powerpoint/2010/main" val="2208606383"/>
              </p:ext>
            </p:extLst>
          </p:nvPr>
        </p:nvGraphicFramePr>
        <p:xfrm>
          <a:off x="1902938" y="1193799"/>
          <a:ext cx="8386124" cy="5022019"/>
        </p:xfrm>
        <a:graphic>
          <a:graphicData uri="http://schemas.openxmlformats.org/drawingml/2006/table">
            <a:tbl>
              <a:tblPr firstRow="1" bandRow="1">
                <a:tableStyleId>{8799B23B-EC83-4686-B30A-512413B5E67A}</a:tableStyleId>
              </a:tblPr>
              <a:tblGrid>
                <a:gridCol w="3594535">
                  <a:extLst>
                    <a:ext uri="{9D8B030D-6E8A-4147-A177-3AD203B41FA5}">
                      <a16:colId xmlns:a16="http://schemas.microsoft.com/office/drawing/2014/main" val="2728024510"/>
                    </a:ext>
                  </a:extLst>
                </a:gridCol>
                <a:gridCol w="1996214">
                  <a:extLst>
                    <a:ext uri="{9D8B030D-6E8A-4147-A177-3AD203B41FA5}">
                      <a16:colId xmlns:a16="http://schemas.microsoft.com/office/drawing/2014/main" val="969166240"/>
                    </a:ext>
                  </a:extLst>
                </a:gridCol>
                <a:gridCol w="2795375">
                  <a:extLst>
                    <a:ext uri="{9D8B030D-6E8A-4147-A177-3AD203B41FA5}">
                      <a16:colId xmlns:a16="http://schemas.microsoft.com/office/drawing/2014/main" val="4209188805"/>
                    </a:ext>
                  </a:extLst>
                </a:gridCol>
              </a:tblGrid>
              <a:tr h="465902">
                <a:tc>
                  <a:txBody>
                    <a:bodyPr/>
                    <a:lstStyle/>
                    <a:p>
                      <a:r>
                        <a:rPr lang="en-US" sz="2400" dirty="0"/>
                        <a:t>Metric</a:t>
                      </a:r>
                      <a:endParaRPr lang="en-US" sz="2400" dirty="0">
                        <a:latin typeface="Arial" panose="020B0604020202020204" pitchFamily="34" charset="0"/>
                      </a:endParaRPr>
                    </a:p>
                  </a:txBody>
                  <a:tcPr marL="121920" marR="121920" marT="60960" marB="60960"/>
                </a:tc>
                <a:tc>
                  <a:txBody>
                    <a:bodyPr/>
                    <a:lstStyle/>
                    <a:p>
                      <a:r>
                        <a:rPr lang="en-US" sz="2400" dirty="0"/>
                        <a:t>Retail</a:t>
                      </a:r>
                      <a:endParaRPr lang="en-US" sz="2400" dirty="0">
                        <a:latin typeface="Arial" panose="020B0604020202020204" pitchFamily="34" charset="0"/>
                      </a:endParaRPr>
                    </a:p>
                  </a:txBody>
                  <a:tcPr marL="121920" marR="121920" marT="60960" marB="60960"/>
                </a:tc>
                <a:tc>
                  <a:txBody>
                    <a:bodyPr/>
                    <a:lstStyle/>
                    <a:p>
                      <a:r>
                        <a:rPr lang="en-US" sz="2400" dirty="0"/>
                        <a:t>Office</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419165877"/>
                  </a:ext>
                </a:extLst>
              </a:tr>
              <a:tr h="465902">
                <a:tc>
                  <a:txBody>
                    <a:bodyPr/>
                    <a:lstStyle/>
                    <a:p>
                      <a:r>
                        <a:rPr lang="en-US" sz="2400" dirty="0"/>
                        <a:t>Cost Per SF</a:t>
                      </a:r>
                      <a:endParaRPr lang="en-US" sz="2400" dirty="0">
                        <a:latin typeface="Arial" panose="020B0604020202020204" pitchFamily="34" charset="0"/>
                      </a:endParaRPr>
                    </a:p>
                  </a:txBody>
                  <a:tcPr marL="121920" marR="121920" marT="60960" marB="60960"/>
                </a:tc>
                <a:tc>
                  <a:txBody>
                    <a:bodyPr/>
                    <a:lstStyle/>
                    <a:p>
                      <a:r>
                        <a:rPr lang="en-US" sz="2400" dirty="0"/>
                        <a:t>$180</a:t>
                      </a:r>
                      <a:endParaRPr lang="en-US" sz="2400" dirty="0">
                        <a:latin typeface="Arial" panose="020B0604020202020204" pitchFamily="34" charset="0"/>
                      </a:endParaRPr>
                    </a:p>
                  </a:txBody>
                  <a:tcPr marL="121920" marR="121920" marT="60960" marB="60960"/>
                </a:tc>
                <a:tc>
                  <a:txBody>
                    <a:bodyPr/>
                    <a:lstStyle/>
                    <a:p>
                      <a:r>
                        <a:rPr lang="en-US" sz="2400" dirty="0"/>
                        <a:t>$300</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769148421"/>
                  </a:ext>
                </a:extLst>
              </a:tr>
              <a:tr h="465902">
                <a:tc>
                  <a:txBody>
                    <a:bodyPr/>
                    <a:lstStyle/>
                    <a:p>
                      <a:r>
                        <a:rPr lang="en-US" sz="2400" dirty="0"/>
                        <a:t>Floor to Floor Height</a:t>
                      </a:r>
                      <a:endParaRPr lang="en-US" sz="2400" dirty="0">
                        <a:latin typeface="Arial" panose="020B0604020202020204" pitchFamily="34" charset="0"/>
                      </a:endParaRPr>
                    </a:p>
                  </a:txBody>
                  <a:tcPr marL="121920" marR="121920" marT="60960" marB="60960"/>
                </a:tc>
                <a:tc>
                  <a:txBody>
                    <a:bodyPr/>
                    <a:lstStyle/>
                    <a:p>
                      <a:r>
                        <a:rPr lang="en-US" sz="2400" dirty="0"/>
                        <a:t>14</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716156970"/>
                  </a:ext>
                </a:extLst>
              </a:tr>
              <a:tr h="465902">
                <a:tc>
                  <a:txBody>
                    <a:bodyPr/>
                    <a:lstStyle/>
                    <a:p>
                      <a:r>
                        <a:rPr lang="en-US" sz="2400" dirty="0"/>
                        <a:t>Revenue/SF/YR</a:t>
                      </a:r>
                      <a:endParaRPr lang="en-US" sz="2400" dirty="0">
                        <a:latin typeface="Arial" panose="020B0604020202020204" pitchFamily="34" charset="0"/>
                      </a:endParaRPr>
                    </a:p>
                  </a:txBody>
                  <a:tcPr marL="121920" marR="121920" marT="60960" marB="60960"/>
                </a:tc>
                <a:tc>
                  <a:txBody>
                    <a:bodyPr/>
                    <a:lstStyle/>
                    <a:p>
                      <a:r>
                        <a:rPr lang="en-US" sz="2400" dirty="0"/>
                        <a:t>$35</a:t>
                      </a:r>
                      <a:endParaRPr lang="en-US" sz="2400" dirty="0">
                        <a:latin typeface="Arial" panose="020B0604020202020204" pitchFamily="34" charset="0"/>
                      </a:endParaRPr>
                    </a:p>
                  </a:txBody>
                  <a:tcPr marL="121920" marR="121920" marT="60960" marB="60960"/>
                </a:tc>
                <a:tc>
                  <a:txBody>
                    <a:bodyPr/>
                    <a:lstStyle/>
                    <a:p>
                      <a:r>
                        <a:rPr lang="en-US" sz="2400" dirty="0"/>
                        <a:t>$25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36324282"/>
                  </a:ext>
                </a:extLst>
              </a:tr>
              <a:tr h="465902">
                <a:tc>
                  <a:txBody>
                    <a:bodyPr/>
                    <a:lstStyle/>
                    <a:p>
                      <a:r>
                        <a:rPr lang="en-US" sz="2400" dirty="0"/>
                        <a:t>Elevation Bonus (0-50’)</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482049212"/>
                  </a:ext>
                </a:extLst>
              </a:tr>
              <a:tr h="550918">
                <a:tc>
                  <a:txBody>
                    <a:bodyPr/>
                    <a:lstStyle/>
                    <a:p>
                      <a:r>
                        <a:rPr lang="en-US" sz="2400" dirty="0"/>
                        <a:t>Elevation Bonus 51-150’</a:t>
                      </a:r>
                      <a:endParaRPr lang="en-US" sz="2400" dirty="0">
                        <a:latin typeface="Arial" panose="020B0604020202020204" pitchFamily="34" charset="0"/>
                      </a:endParaRPr>
                    </a:p>
                  </a:txBody>
                  <a:tcPr marL="121920" marR="121920" marT="60960" marB="60960"/>
                </a:tc>
                <a:tc>
                  <a:txBody>
                    <a:bodyPr/>
                    <a:lstStyle/>
                    <a:p>
                      <a:r>
                        <a:rPr lang="en-US" sz="2400" dirty="0"/>
                        <a:t>0.25</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46619763"/>
                  </a:ext>
                </a:extLst>
              </a:tr>
              <a:tr h="465902">
                <a:tc>
                  <a:txBody>
                    <a:bodyPr/>
                    <a:lstStyle/>
                    <a:p>
                      <a:r>
                        <a:rPr lang="en-US" sz="2400" dirty="0"/>
                        <a:t>Elevation Bonus 151’+</a:t>
                      </a:r>
                      <a:endParaRPr lang="en-US" sz="2400" dirty="0">
                        <a:latin typeface="Arial" panose="020B0604020202020204" pitchFamily="34" charset="0"/>
                      </a:endParaRPr>
                    </a:p>
                  </a:txBody>
                  <a:tcPr marL="121920" marR="121920" marT="60960" marB="60960"/>
                </a:tc>
                <a:tc>
                  <a:txBody>
                    <a:bodyPr/>
                    <a:lstStyle/>
                    <a:p>
                      <a:r>
                        <a:rPr lang="en-US" sz="2400" dirty="0"/>
                        <a:t>0.1</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621079255"/>
                  </a:ext>
                </a:extLst>
              </a:tr>
              <a:tr h="465902">
                <a:tc>
                  <a:txBody>
                    <a:bodyPr/>
                    <a:lstStyle/>
                    <a:p>
                      <a:r>
                        <a:rPr lang="en-US" sz="2400" dirty="0"/>
                        <a:t>Orientation Bonus 0-20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645993062"/>
                  </a:ext>
                </a:extLst>
              </a:tr>
              <a:tr h="569661">
                <a:tc>
                  <a:txBody>
                    <a:bodyPr/>
                    <a:lstStyle/>
                    <a:p>
                      <a:r>
                        <a:rPr lang="en-US" sz="2400" dirty="0"/>
                        <a:t>Orientation Bonus 21-40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373288524"/>
                  </a:ext>
                </a:extLst>
              </a:tr>
              <a:tr h="465902">
                <a:tc>
                  <a:txBody>
                    <a:bodyPr/>
                    <a:lstStyle/>
                    <a:p>
                      <a:r>
                        <a:rPr lang="en-US" sz="2400" dirty="0"/>
                        <a:t>Orientation Bonus 41+</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10502950"/>
                  </a:ext>
                </a:extLst>
              </a:tr>
            </a:tbl>
          </a:graphicData>
        </a:graphic>
      </p:graphicFrame>
    </p:spTree>
    <p:extLst>
      <p:ext uri="{BB962C8B-B14F-4D97-AF65-F5344CB8AC3E}">
        <p14:creationId xmlns:p14="http://schemas.microsoft.com/office/powerpoint/2010/main" val="3942635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4060722" y="1342102"/>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446420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8111614" y="2359742"/>
            <a:ext cx="2684207" cy="79641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092740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5152103" y="3064335"/>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7440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4A059-2C34-42E6-B737-BB2F12DD3200}"/>
              </a:ext>
            </a:extLst>
          </p:cNvPr>
          <p:cNvPicPr>
            <a:picLocks noChangeAspect="1"/>
          </p:cNvPicPr>
          <p:nvPr/>
        </p:nvPicPr>
        <p:blipFill>
          <a:blip r:embed="rId2"/>
          <a:stretch>
            <a:fillRect/>
          </a:stretch>
        </p:blipFill>
        <p:spPr>
          <a:xfrm>
            <a:off x="213921" y="0"/>
            <a:ext cx="11764159" cy="6858000"/>
          </a:xfrm>
          <a:prstGeom prst="rect">
            <a:avLst/>
          </a:prstGeom>
        </p:spPr>
      </p:pic>
    </p:spTree>
    <p:extLst>
      <p:ext uri="{BB962C8B-B14F-4D97-AF65-F5344CB8AC3E}">
        <p14:creationId xmlns:p14="http://schemas.microsoft.com/office/powerpoint/2010/main" val="517913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848CB-AA9D-407B-ADC0-2CA3249843B6}"/>
              </a:ext>
            </a:extLst>
          </p:cNvPr>
          <p:cNvPicPr>
            <a:picLocks noChangeAspect="1"/>
          </p:cNvPicPr>
          <p:nvPr/>
        </p:nvPicPr>
        <p:blipFill rotWithShape="1">
          <a:blip r:embed="rId2"/>
          <a:srcRect l="24521" t="6084" r="25861" b="12502"/>
          <a:stretch/>
        </p:blipFill>
        <p:spPr>
          <a:xfrm>
            <a:off x="3687098" y="4157"/>
            <a:ext cx="5171767" cy="6234785"/>
          </a:xfrm>
          <a:prstGeom prst="rect">
            <a:avLst/>
          </a:prstGeom>
        </p:spPr>
      </p:pic>
    </p:spTree>
    <p:extLst>
      <p:ext uri="{BB962C8B-B14F-4D97-AF65-F5344CB8AC3E}">
        <p14:creationId xmlns:p14="http://schemas.microsoft.com/office/powerpoint/2010/main" val="2752574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325563"/>
          </a:xfrm>
        </p:spPr>
        <p:txBody>
          <a:bodyPr>
            <a:normAutofit/>
          </a:bodyPr>
          <a:lstStyle/>
          <a:p>
            <a:r>
              <a:rPr lang="en-US" dirty="0"/>
              <a:t>40 Random Runs</a:t>
            </a:r>
          </a:p>
          <a:p>
            <a:r>
              <a:rPr lang="en-US" dirty="0"/>
              <a:t>Least Value/</a:t>
            </a:r>
            <a:r>
              <a:rPr lang="en-US" dirty="0" err="1"/>
              <a:t>Yr</a:t>
            </a:r>
            <a:endParaRPr lang="en-US" dirty="0"/>
          </a:p>
        </p:txBody>
      </p:sp>
      <p:pic>
        <p:nvPicPr>
          <p:cNvPr id="8" name="Picture 7">
            <a:extLst>
              <a:ext uri="{FF2B5EF4-FFF2-40B4-BE49-F238E27FC236}">
                <a16:creationId xmlns:a16="http://schemas.microsoft.com/office/drawing/2014/main" id="{6C2CCDFD-5D32-4B33-801D-9CA021649B87}"/>
              </a:ext>
            </a:extLst>
          </p:cNvPr>
          <p:cNvPicPr>
            <a:picLocks noChangeAspect="1"/>
          </p:cNvPicPr>
          <p:nvPr/>
        </p:nvPicPr>
        <p:blipFill>
          <a:blip r:embed="rId3"/>
          <a:stretch>
            <a:fillRect/>
          </a:stretch>
        </p:blipFill>
        <p:spPr>
          <a:xfrm>
            <a:off x="2890685" y="34457"/>
            <a:ext cx="8688551" cy="6383551"/>
          </a:xfrm>
          <a:prstGeom prst="rect">
            <a:avLst/>
          </a:prstGeom>
        </p:spPr>
      </p:pic>
    </p:spTree>
    <p:extLst>
      <p:ext uri="{BB962C8B-B14F-4D97-AF65-F5344CB8AC3E}">
        <p14:creationId xmlns:p14="http://schemas.microsoft.com/office/powerpoint/2010/main" val="2917016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349E33-05E5-4F0D-8693-D7ADAD821C9D}"/>
              </a:ext>
            </a:extLst>
          </p:cNvPr>
          <p:cNvPicPr>
            <a:picLocks noChangeAspect="1"/>
          </p:cNvPicPr>
          <p:nvPr/>
        </p:nvPicPr>
        <p:blipFill>
          <a:blip r:embed="rId3"/>
          <a:stretch>
            <a:fillRect/>
          </a:stretch>
        </p:blipFill>
        <p:spPr>
          <a:xfrm>
            <a:off x="6097847" y="-3773"/>
            <a:ext cx="6131395" cy="6898249"/>
          </a:xfrm>
          <a:prstGeom prst="rect">
            <a:avLst/>
          </a:prstGeom>
        </p:spPr>
      </p:pic>
      <p:pic>
        <p:nvPicPr>
          <p:cNvPr id="9" name="Picture 8">
            <a:extLst>
              <a:ext uri="{FF2B5EF4-FFF2-40B4-BE49-F238E27FC236}">
                <a16:creationId xmlns:a16="http://schemas.microsoft.com/office/drawing/2014/main" id="{ADB5231A-2A23-4B2D-B50A-9DED43A2194F}"/>
              </a:ext>
            </a:extLst>
          </p:cNvPr>
          <p:cNvPicPr>
            <a:picLocks noChangeAspect="1"/>
          </p:cNvPicPr>
          <p:nvPr/>
        </p:nvPicPr>
        <p:blipFill rotWithShape="1">
          <a:blip r:embed="rId4"/>
          <a:srcRect l="3971" t="13197" b="5971"/>
          <a:stretch/>
        </p:blipFill>
        <p:spPr>
          <a:xfrm>
            <a:off x="-6682" y="-13245"/>
            <a:ext cx="6113979" cy="6870311"/>
          </a:xfrm>
          <a:prstGeom prst="rect">
            <a:avLst/>
          </a:prstGeom>
        </p:spPr>
      </p:pic>
      <p:sp>
        <p:nvSpPr>
          <p:cNvPr id="10" name="Rectangle 9">
            <a:extLst>
              <a:ext uri="{FF2B5EF4-FFF2-40B4-BE49-F238E27FC236}">
                <a16:creationId xmlns:a16="http://schemas.microsoft.com/office/drawing/2014/main" id="{8B9AE636-219F-0E4E-851C-9C1438B603BD}"/>
              </a:ext>
            </a:extLst>
          </p:cNvPr>
          <p:cNvSpPr/>
          <p:nvPr/>
        </p:nvSpPr>
        <p:spPr>
          <a:xfrm>
            <a:off x="0" y="-3773"/>
            <a:ext cx="12192000" cy="6882068"/>
          </a:xfrm>
          <a:prstGeom prst="rect">
            <a:avLst/>
          </a:prstGeom>
          <a:gradFill flip="none" rotWithShape="1">
            <a:gsLst>
              <a:gs pos="50000">
                <a:srgbClr val="1A1A1A">
                  <a:alpha val="50000"/>
                </a:srgbClr>
              </a:gs>
              <a:gs pos="0">
                <a:sysClr val="windowText" lastClr="000000">
                  <a:lumMod val="85000"/>
                  <a:lumOff val="15000"/>
                  <a:alpha val="1000"/>
                </a:sysClr>
              </a:gs>
              <a:gs pos="100000">
                <a:sysClr val="windowText" lastClr="000000">
                  <a:lumMod val="95000"/>
                  <a:lumOff val="5000"/>
                  <a:alpha val="0"/>
                </a:sysClr>
              </a:gs>
            </a:gsLst>
            <a:lin ang="16200000" scaled="1"/>
            <a:tileRect/>
          </a:gradFill>
          <a:ln w="25400" cap="flat" cmpd="sng" algn="ctr">
            <a:noFill/>
            <a:prstDash val="solid"/>
          </a:ln>
          <a:effectLst/>
        </p:spPr>
        <p:txBody>
          <a:bodyPr rot="0" spcFirstLastPara="0" vertOverflow="overflow" horzOverflow="overflow" vert="horz" wrap="square" lIns="188168" tIns="94100" rIns="188168" bIns="94100" numCol="1" spcCol="0" rtlCol="0" fromWordArt="0" anchor="ctr" anchorCtr="0" forceAA="0" compatLnSpc="1">
            <a:prstTxWarp prst="textNoShape">
              <a:avLst/>
            </a:prstTxWarp>
            <a:noAutofit/>
          </a:bodyPr>
          <a:lstStyle/>
          <a:p>
            <a:pPr algn="ctr" defTabSz="1881697">
              <a:defRPr/>
            </a:pPr>
            <a:endParaRPr lang="en-US" sz="3912" kern="0">
              <a:solidFill>
                <a:prstClr val="white"/>
              </a:solidFill>
              <a:latin typeface="Calibri"/>
            </a:endParaRPr>
          </a:p>
        </p:txBody>
      </p:sp>
      <p:grpSp>
        <p:nvGrpSpPr>
          <p:cNvPr id="2" name="Group 1">
            <a:extLst>
              <a:ext uri="{FF2B5EF4-FFF2-40B4-BE49-F238E27FC236}">
                <a16:creationId xmlns:a16="http://schemas.microsoft.com/office/drawing/2014/main" id="{650B6490-7267-4061-8FF4-DBE9EF454DE9}"/>
              </a:ext>
            </a:extLst>
          </p:cNvPr>
          <p:cNvGrpSpPr/>
          <p:nvPr/>
        </p:nvGrpSpPr>
        <p:grpSpPr>
          <a:xfrm>
            <a:off x="-57993" y="3097535"/>
            <a:ext cx="6153993" cy="978900"/>
            <a:chOff x="-43495" y="2323151"/>
            <a:chExt cx="4615495" cy="734175"/>
          </a:xfrm>
        </p:grpSpPr>
        <p:sp>
          <p:nvSpPr>
            <p:cNvPr id="12" name="Shape 534">
              <a:extLst>
                <a:ext uri="{FF2B5EF4-FFF2-40B4-BE49-F238E27FC236}">
                  <a16:creationId xmlns:a16="http://schemas.microsoft.com/office/drawing/2014/main" id="{F67456FA-3A1A-5146-BFED-519574DB8A39}"/>
                </a:ext>
              </a:extLst>
            </p:cNvPr>
            <p:cNvSpPr/>
            <p:nvPr/>
          </p:nvSpPr>
          <p:spPr>
            <a:xfrm>
              <a:off x="-43495" y="2323151"/>
              <a:ext cx="4598546" cy="734175"/>
            </a:xfrm>
            <a:prstGeom prst="rect">
              <a:avLst/>
            </a:prstGeom>
            <a:noFill/>
            <a:ln>
              <a:noFill/>
            </a:ln>
          </p:spPr>
          <p:txBody>
            <a:bodyPr spcFirstLastPara="1" wrap="square" lIns="0" tIns="0" rIns="0" bIns="0" anchor="ctr" anchorCtr="0">
              <a:noAutofit/>
            </a:bodyPr>
            <a:lstStyle/>
            <a:p>
              <a:pPr algn="ctr" defTabSz="914377"/>
              <a:r>
                <a:rPr lang="en" sz="5600" b="1">
                  <a:solidFill>
                    <a:srgbClr val="FFFFFF"/>
                  </a:solidFill>
                  <a:latin typeface="Artifakt LegendOfc" panose="020B0504020101020102" pitchFamily="34" charset="77"/>
                  <a:cs typeface="Artifakt LegendOfc" panose="020B0504020101020102" pitchFamily="34" charset="77"/>
                </a:rPr>
                <a:t>13,000</a:t>
              </a:r>
              <a:br>
                <a:rPr lang="en" sz="5600" b="1">
                  <a:solidFill>
                    <a:srgbClr val="FFFFFF"/>
                  </a:solidFill>
                  <a:latin typeface="Artifakt LegendOfc" panose="020B0504020101020102" pitchFamily="34" charset="77"/>
                  <a:cs typeface="Artifakt LegendOfc" panose="020B0504020101020102" pitchFamily="34" charset="77"/>
                </a:rPr>
              </a:br>
              <a:endParaRPr sz="5600">
                <a:solidFill>
                  <a:prstClr val="black"/>
                </a:solidFill>
                <a:latin typeface="Artifakt LegendOfc" panose="020B0504020101020102" pitchFamily="34" charset="77"/>
                <a:cs typeface="Artifakt LegendOfc" panose="020B0504020101020102" pitchFamily="34" charset="77"/>
              </a:endParaRPr>
            </a:p>
          </p:txBody>
        </p:sp>
        <p:sp>
          <p:nvSpPr>
            <p:cNvPr id="6" name="Shape 534">
              <a:extLst>
                <a:ext uri="{FF2B5EF4-FFF2-40B4-BE49-F238E27FC236}">
                  <a16:creationId xmlns:a16="http://schemas.microsoft.com/office/drawing/2014/main" id="{4FFC2C32-5FB9-E94D-8E05-770FDA0B4437}"/>
                </a:ext>
              </a:extLst>
            </p:cNvPr>
            <p:cNvSpPr/>
            <p:nvPr/>
          </p:nvSpPr>
          <p:spPr>
            <a:xfrm>
              <a:off x="20673" y="2598822"/>
              <a:ext cx="4551327" cy="377323"/>
            </a:xfrm>
            <a:prstGeom prst="rect">
              <a:avLst/>
            </a:prstGeom>
            <a:noFill/>
            <a:ln>
              <a:noFill/>
            </a:ln>
          </p:spPr>
          <p:txBody>
            <a:bodyPr spcFirstLastPara="1" wrap="square" lIns="0" tIns="0" rIns="0" bIns="0" anchor="ctr" anchorCtr="0">
              <a:noAutofit/>
            </a:bodyPr>
            <a:lstStyle/>
            <a:p>
              <a:pPr algn="ctr" defTabSz="914377"/>
              <a:r>
                <a:rPr lang="en" sz="2400">
                  <a:solidFill>
                    <a:srgbClr val="FFFFFF"/>
                  </a:solidFill>
                  <a:latin typeface="Artifakt LegendOfc" panose="020B0504020101020102" pitchFamily="34" charset="77"/>
                  <a:cs typeface="Artifakt LegendOfc" panose="020B0504020101020102" pitchFamily="34" charset="77"/>
                </a:rPr>
                <a:t>BUILDINGS A DAY</a:t>
              </a:r>
              <a:endParaRPr sz="2400">
                <a:solidFill>
                  <a:prstClr val="black"/>
                </a:solidFill>
                <a:latin typeface="Artifakt LegendOfc" panose="020B0504020101020102" pitchFamily="34" charset="77"/>
                <a:cs typeface="Artifakt LegendOfc" panose="020B0504020101020102" pitchFamily="34" charset="77"/>
              </a:endParaRPr>
            </a:p>
          </p:txBody>
        </p:sp>
      </p:grpSp>
      <p:sp>
        <p:nvSpPr>
          <p:cNvPr id="17" name="Rectangle 3">
            <a:extLst>
              <a:ext uri="{FF2B5EF4-FFF2-40B4-BE49-F238E27FC236}">
                <a16:creationId xmlns:a16="http://schemas.microsoft.com/office/drawing/2014/main" id="{67DE7753-2AC5-A347-97A0-E686E96F729A}"/>
              </a:ext>
            </a:extLst>
          </p:cNvPr>
          <p:cNvSpPr/>
          <p:nvPr/>
        </p:nvSpPr>
        <p:spPr>
          <a:xfrm>
            <a:off x="6118596" y="2707510"/>
            <a:ext cx="6050809" cy="2737852"/>
          </a:xfrm>
          <a:prstGeom prst="rect">
            <a:avLst/>
          </a:prstGeom>
          <a:noFill/>
          <a:ln w="6350" cap="flat" cmpd="sng" algn="ctr">
            <a:noFill/>
            <a:prstDash val="solid"/>
            <a:miter lim="800000"/>
          </a:ln>
          <a:effectLst/>
        </p:spPr>
        <p:txBody>
          <a:bodyPr lIns="57373" tIns="28687" rIns="57373" bIns="28687" anchor="t"/>
          <a:lstStyle/>
          <a:p>
            <a:pPr algn="ctr" defTabSz="509933"/>
            <a:r>
              <a:rPr lang="en-US" sz="5333" b="1" kern="0" dirty="0">
                <a:solidFill>
                  <a:srgbClr val="FFFFFF"/>
                </a:solidFill>
                <a:latin typeface="Arial" panose="020B0604020202020204" pitchFamily="34" charset="0"/>
              </a:rPr>
              <a:t>30x</a:t>
            </a:r>
          </a:p>
          <a:p>
            <a:pPr algn="ctr" defTabSz="509933"/>
            <a:r>
              <a:rPr lang="en-US" sz="2133" dirty="0">
                <a:solidFill>
                  <a:schemeClr val="bg1"/>
                </a:solidFill>
                <a:latin typeface="Arial" panose="020B0604020202020204" pitchFamily="34" charset="0"/>
              </a:rPr>
              <a:t>AROUND THE EARTH / PER YEAR</a:t>
            </a:r>
          </a:p>
        </p:txBody>
      </p:sp>
    </p:spTree>
    <p:extLst>
      <p:ext uri="{BB962C8B-B14F-4D97-AF65-F5344CB8AC3E}">
        <p14:creationId xmlns:p14="http://schemas.microsoft.com/office/powerpoint/2010/main" val="237018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917853"/>
          </a:xfrm>
        </p:spPr>
        <p:txBody>
          <a:bodyPr>
            <a:normAutofit/>
          </a:bodyPr>
          <a:lstStyle/>
          <a:p>
            <a:r>
              <a:rPr lang="en-US" dirty="0"/>
              <a:t>40 Random Runs</a:t>
            </a:r>
          </a:p>
          <a:p>
            <a:r>
              <a:rPr lang="en-US" dirty="0"/>
              <a:t>Most Value/</a:t>
            </a:r>
            <a:r>
              <a:rPr lang="en-US" dirty="0" err="1"/>
              <a:t>Yr</a:t>
            </a:r>
            <a:endParaRPr lang="en-US" dirty="0"/>
          </a:p>
        </p:txBody>
      </p:sp>
      <p:pic>
        <p:nvPicPr>
          <p:cNvPr id="2" name="Picture 1">
            <a:extLst>
              <a:ext uri="{FF2B5EF4-FFF2-40B4-BE49-F238E27FC236}">
                <a16:creationId xmlns:a16="http://schemas.microsoft.com/office/drawing/2014/main" id="{ED71F5B3-DA53-49CF-87B6-7FD4A57C1161}"/>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608829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664465"/>
          </a:xfrm>
        </p:spPr>
        <p:txBody>
          <a:bodyPr>
            <a:normAutofit/>
          </a:bodyPr>
          <a:lstStyle/>
          <a:p>
            <a:r>
              <a:rPr lang="en-US" dirty="0"/>
              <a:t>40 Random Runs</a:t>
            </a:r>
          </a:p>
          <a:p>
            <a:r>
              <a:rPr lang="en-US" dirty="0"/>
              <a:t>Lowest Cost</a:t>
            </a:r>
          </a:p>
        </p:txBody>
      </p:sp>
      <p:pic>
        <p:nvPicPr>
          <p:cNvPr id="3" name="Picture 2">
            <a:extLst>
              <a:ext uri="{FF2B5EF4-FFF2-40B4-BE49-F238E27FC236}">
                <a16:creationId xmlns:a16="http://schemas.microsoft.com/office/drawing/2014/main" id="{A3B85DFF-2533-4358-8838-6921B85E6537}"/>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3122730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873786"/>
          </a:xfrm>
        </p:spPr>
        <p:txBody>
          <a:bodyPr>
            <a:normAutofit/>
          </a:bodyPr>
          <a:lstStyle/>
          <a:p>
            <a:r>
              <a:rPr lang="en-US" dirty="0"/>
              <a:t>40 Random Runs</a:t>
            </a:r>
          </a:p>
          <a:p>
            <a:r>
              <a:rPr lang="en-US" dirty="0"/>
              <a:t>Highest Cost</a:t>
            </a:r>
          </a:p>
        </p:txBody>
      </p:sp>
      <p:pic>
        <p:nvPicPr>
          <p:cNvPr id="3" name="Picture 2">
            <a:extLst>
              <a:ext uri="{FF2B5EF4-FFF2-40B4-BE49-F238E27FC236}">
                <a16:creationId xmlns:a16="http://schemas.microsoft.com/office/drawing/2014/main" id="{A021C9DB-9E91-425E-BFC4-5F13CE2EF17A}"/>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014900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2105140"/>
          </a:xfrm>
        </p:spPr>
        <p:txBody>
          <a:bodyPr>
            <a:normAutofit/>
          </a:bodyPr>
          <a:lstStyle/>
          <a:p>
            <a:r>
              <a:rPr lang="en-US" dirty="0"/>
              <a:t>40 Random Runs</a:t>
            </a:r>
          </a:p>
          <a:p>
            <a:r>
              <a:rPr lang="en-US" dirty="0"/>
              <a:t>Medium Cost</a:t>
            </a:r>
          </a:p>
          <a:p>
            <a:r>
              <a:rPr lang="en-US" dirty="0"/>
              <a:t>Medium Value</a:t>
            </a:r>
          </a:p>
        </p:txBody>
      </p:sp>
      <p:pic>
        <p:nvPicPr>
          <p:cNvPr id="5" name="Picture 4">
            <a:extLst>
              <a:ext uri="{FF2B5EF4-FFF2-40B4-BE49-F238E27FC236}">
                <a16:creationId xmlns:a16="http://schemas.microsoft.com/office/drawing/2014/main" id="{0B13D3D8-3379-4C0B-9FB6-B84315856E1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715294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27818"/>
            <a:ext cx="105156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983954"/>
          </a:xfrm>
        </p:spPr>
        <p:txBody>
          <a:bodyPr>
            <a:noAutofit/>
          </a:bodyPr>
          <a:lstStyle/>
          <a:p>
            <a:r>
              <a:rPr lang="en-US" sz="1800" dirty="0"/>
              <a:t>40 Random Runs</a:t>
            </a:r>
          </a:p>
          <a:p>
            <a:r>
              <a:rPr lang="en-US" sz="1800" dirty="0"/>
              <a:t>Medium Cost</a:t>
            </a:r>
          </a:p>
          <a:p>
            <a:r>
              <a:rPr lang="en-US" sz="1800" dirty="0"/>
              <a:t>Medium Value</a:t>
            </a:r>
          </a:p>
          <a:p>
            <a:r>
              <a:rPr lang="en-US" sz="1800" dirty="0"/>
              <a:t>Lowest volume</a:t>
            </a:r>
          </a:p>
          <a:p>
            <a:r>
              <a:rPr lang="en-US" sz="1800" dirty="0"/>
              <a:t>Outside zoning</a:t>
            </a:r>
          </a:p>
        </p:txBody>
      </p:sp>
      <p:pic>
        <p:nvPicPr>
          <p:cNvPr id="2" name="Picture 1">
            <a:extLst>
              <a:ext uri="{FF2B5EF4-FFF2-40B4-BE49-F238E27FC236}">
                <a16:creationId xmlns:a16="http://schemas.microsoft.com/office/drawing/2014/main" id="{60A8951D-07BC-47E4-B31C-04D4FC9FC17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846809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5DDE3-88DC-4DD3-9B84-C9FEA1DF0C79}"/>
              </a:ext>
            </a:extLst>
          </p:cNvPr>
          <p:cNvPicPr>
            <a:picLocks noChangeAspect="1"/>
          </p:cNvPicPr>
          <p:nvPr/>
        </p:nvPicPr>
        <p:blipFill rotWithShape="1">
          <a:blip r:embed="rId2"/>
          <a:srcRect l="24866" t="10402" r="25514" b="1724"/>
          <a:stretch/>
        </p:blipFill>
        <p:spPr>
          <a:xfrm>
            <a:off x="3775587" y="-6488"/>
            <a:ext cx="5270091" cy="6857176"/>
          </a:xfrm>
          <a:prstGeom prst="rect">
            <a:avLst/>
          </a:prstGeom>
        </p:spPr>
      </p:pic>
    </p:spTree>
    <p:extLst>
      <p:ext uri="{BB962C8B-B14F-4D97-AF65-F5344CB8AC3E}">
        <p14:creationId xmlns:p14="http://schemas.microsoft.com/office/powerpoint/2010/main" val="70824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p:txBody>
          <a:bodyPr/>
          <a:lstStyle/>
          <a:p>
            <a:r>
              <a:rPr lang="en-US"/>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2126593" cy="1552903"/>
          </a:xfrm>
        </p:spPr>
        <p:txBody>
          <a:bodyPr>
            <a:noAutofit/>
          </a:bodyPr>
          <a:lstStyle/>
          <a:p>
            <a:r>
              <a:rPr lang="en-US" sz="1800" dirty="0"/>
              <a:t>20x50 Optimization</a:t>
            </a:r>
          </a:p>
          <a:p>
            <a:r>
              <a:rPr lang="en-US" sz="1800" dirty="0"/>
              <a:t>Medium Cost</a:t>
            </a:r>
          </a:p>
          <a:p>
            <a:r>
              <a:rPr lang="en-US" sz="1800" dirty="0"/>
              <a:t>Medium Value</a:t>
            </a:r>
          </a:p>
          <a:p>
            <a:r>
              <a:rPr lang="en-US" sz="1800" dirty="0"/>
              <a:t>Lowest volume</a:t>
            </a:r>
          </a:p>
          <a:p>
            <a:r>
              <a:rPr lang="en-US" sz="1800" dirty="0"/>
              <a:t>Outside zoning</a:t>
            </a:r>
          </a:p>
        </p:txBody>
      </p:sp>
      <p:pic>
        <p:nvPicPr>
          <p:cNvPr id="3" name="Picture 2">
            <a:extLst>
              <a:ext uri="{FF2B5EF4-FFF2-40B4-BE49-F238E27FC236}">
                <a16:creationId xmlns:a16="http://schemas.microsoft.com/office/drawing/2014/main" id="{A54E316E-71CD-47A5-8E6A-F3300059B08C}"/>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4262236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Adding New Evaluator to Building </a:t>
            </a:r>
            <a:r>
              <a:rPr lang="en-US" dirty="0"/>
              <a:t>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3.5</a:t>
            </a:r>
            <a:endParaRPr lang="en-US" dirty="0"/>
          </a:p>
        </p:txBody>
      </p:sp>
    </p:spTree>
    <p:extLst>
      <p:ext uri="{BB962C8B-B14F-4D97-AF65-F5344CB8AC3E}">
        <p14:creationId xmlns:p14="http://schemas.microsoft.com/office/powerpoint/2010/main" val="329179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StealthyRoofScapes</a:t>
            </a:r>
            <a:r>
              <a:rPr lang="en-US" dirty="0" smtClean="0"/>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dirty="0"/>
          </a:p>
        </p:txBody>
      </p:sp>
      <p:pic>
        <p:nvPicPr>
          <p:cNvPr id="6" name="Picture 5"/>
          <p:cNvPicPr>
            <a:picLocks noChangeAspect="1"/>
          </p:cNvPicPr>
          <p:nvPr/>
        </p:nvPicPr>
        <p:blipFill>
          <a:blip r:embed="rId3"/>
          <a:stretch>
            <a:fillRect/>
          </a:stretch>
        </p:blipFill>
        <p:spPr>
          <a:xfrm>
            <a:off x="628464" y="990600"/>
            <a:ext cx="10935072" cy="5082299"/>
          </a:xfrm>
          <a:prstGeom prst="rect">
            <a:avLst/>
          </a:prstGeom>
        </p:spPr>
      </p:pic>
    </p:spTree>
    <p:extLst>
      <p:ext uri="{BB962C8B-B14F-4D97-AF65-F5344CB8AC3E}">
        <p14:creationId xmlns:p14="http://schemas.microsoft.com/office/powerpoint/2010/main" val="2500123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and Re-applying Evaluators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639417" y="888719"/>
            <a:ext cx="10355408" cy="5292618"/>
          </a:xfrm>
          <a:prstGeom prst="rect">
            <a:avLst/>
          </a:prstGeom>
        </p:spPr>
      </p:pic>
    </p:spTree>
    <p:extLst>
      <p:ext uri="{BB962C8B-B14F-4D97-AF65-F5344CB8AC3E}">
        <p14:creationId xmlns:p14="http://schemas.microsoft.com/office/powerpoint/2010/main" val="3615284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F83E-FC24-4249-81CD-8B5BD8F8A041}"/>
              </a:ext>
            </a:extLst>
          </p:cNvPr>
          <p:cNvSpPr>
            <a:spLocks noGrp="1"/>
          </p:cNvSpPr>
          <p:nvPr>
            <p:ph type="title"/>
          </p:nvPr>
        </p:nvSpPr>
        <p:spPr>
          <a:xfrm>
            <a:off x="1598048" y="702643"/>
            <a:ext cx="8995905" cy="4947385"/>
          </a:xfrm>
        </p:spPr>
        <p:txBody>
          <a:bodyPr>
            <a:normAutofit/>
          </a:bodyPr>
          <a:lstStyle/>
          <a:p>
            <a:r>
              <a:rPr lang="en-US" sz="5867" b="0" dirty="0"/>
              <a:t/>
            </a:r>
            <a:br>
              <a:rPr lang="en-US" sz="5867" b="0" dirty="0"/>
            </a:br>
            <a:r>
              <a:rPr lang="en-US" sz="5867" b="0" dirty="0"/>
              <a:t>Problem:</a:t>
            </a:r>
            <a:r>
              <a:rPr lang="en-US" sz="5867" dirty="0"/>
              <a:t/>
            </a:r>
            <a:br>
              <a:rPr lang="en-US" sz="5867" dirty="0"/>
            </a:br>
            <a:r>
              <a:rPr lang="en-US" sz="5867" dirty="0"/>
              <a:t>more work</a:t>
            </a:r>
            <a:br>
              <a:rPr lang="en-US" sz="5867" dirty="0"/>
            </a:br>
            <a:r>
              <a:rPr lang="en-US" sz="5867" dirty="0"/>
              <a:t>at a higher quality</a:t>
            </a:r>
            <a:br>
              <a:rPr lang="en-US" sz="5867" dirty="0"/>
            </a:br>
            <a:r>
              <a:rPr lang="en-US" sz="5867" dirty="0"/>
              <a:t>with less resources</a:t>
            </a:r>
            <a:endParaRPr lang="en-US" sz="5333" dirty="0">
              <a:solidFill>
                <a:srgbClr val="3C3C3C"/>
              </a:solidFill>
              <a:ea typeface="+mn-ea"/>
              <a:cs typeface="+mn-cs"/>
            </a:endParaRPr>
          </a:p>
        </p:txBody>
      </p:sp>
    </p:spTree>
    <p:extLst>
      <p:ext uri="{BB962C8B-B14F-4D97-AF65-F5344CB8AC3E}">
        <p14:creationId xmlns:p14="http://schemas.microsoft.com/office/powerpoint/2010/main" val="22847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68964" y="0"/>
            <a:ext cx="12423913" cy="6857558"/>
          </a:xfrm>
          <a:prstGeom prst="rect">
            <a:avLst/>
          </a:prstGeom>
        </p:spPr>
      </p:pic>
    </p:spTree>
    <p:extLst>
      <p:ext uri="{BB962C8B-B14F-4D97-AF65-F5344CB8AC3E}">
        <p14:creationId xmlns:p14="http://schemas.microsoft.com/office/powerpoint/2010/main" val="2219573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rotWithShape="1">
          <a:blip r:embed="rId2"/>
          <a:srcRect l="719" t="2843"/>
          <a:stretch/>
        </p:blipFill>
        <p:spPr>
          <a:xfrm>
            <a:off x="233680" y="0"/>
            <a:ext cx="13315222" cy="6858000"/>
          </a:xfrm>
          <a:prstGeom prst="rect">
            <a:avLst/>
          </a:prstGeom>
        </p:spPr>
      </p:pic>
    </p:spTree>
    <p:extLst>
      <p:ext uri="{BB962C8B-B14F-4D97-AF65-F5344CB8AC3E}">
        <p14:creationId xmlns:p14="http://schemas.microsoft.com/office/powerpoint/2010/main" val="138669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StealthyRoofScape</a:t>
            </a:r>
            <a:r>
              <a:rPr lang="en-US" dirty="0" smtClean="0"/>
              <a:t> Evaluator On Building Massing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rotWithShape="1">
          <a:blip r:embed="rId2"/>
          <a:srcRect l="630"/>
          <a:stretch/>
        </p:blipFill>
        <p:spPr>
          <a:xfrm>
            <a:off x="406400" y="914746"/>
            <a:ext cx="11605724" cy="5943253"/>
          </a:xfrm>
          <a:prstGeom prst="rect">
            <a:avLst/>
          </a:prstGeom>
        </p:spPr>
      </p:pic>
    </p:spTree>
    <p:extLst>
      <p:ext uri="{BB962C8B-B14F-4D97-AF65-F5344CB8AC3E}">
        <p14:creationId xmlns:p14="http://schemas.microsoft.com/office/powerpoint/2010/main" val="2895550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Solar Analysis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4</a:t>
            </a:r>
            <a:endParaRPr lang="en-US" dirty="0"/>
          </a:p>
        </p:txBody>
      </p:sp>
    </p:spTree>
    <p:extLst>
      <p:ext uri="{BB962C8B-B14F-4D97-AF65-F5344CB8AC3E}">
        <p14:creationId xmlns:p14="http://schemas.microsoft.com/office/powerpoint/2010/main" val="2852474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53800" cy="5287854"/>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6412430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Office Layout</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5</a:t>
            </a:r>
            <a:endParaRPr lang="en-US" dirty="0"/>
          </a:p>
        </p:txBody>
      </p:sp>
    </p:spTree>
    <p:extLst>
      <p:ext uri="{BB962C8B-B14F-4D97-AF65-F5344CB8AC3E}">
        <p14:creationId xmlns:p14="http://schemas.microsoft.com/office/powerpoint/2010/main" val="19298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27818"/>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000" dirty="0"/>
              <a:t>Look at desk layouts that gives us the most desks but also the most private desks while maximizing desk area per person and minimizing unutilized space.</a:t>
            </a:r>
          </a:p>
          <a:p>
            <a:r>
              <a:rPr lang="en-US" sz="2000" dirty="0"/>
              <a:t>Variable Inputs:</a:t>
            </a:r>
          </a:p>
          <a:p>
            <a:pPr marL="914389" lvl="1" indent="-457200">
              <a:buAutoNum type="arabicPeriod"/>
            </a:pPr>
            <a:r>
              <a:rPr lang="en-US" sz="1800" dirty="0"/>
              <a:t>Edge to start layout</a:t>
            </a:r>
          </a:p>
          <a:p>
            <a:pPr marL="914389" lvl="1" indent="-457200">
              <a:buAutoNum type="arabicPeriod"/>
            </a:pPr>
            <a:r>
              <a:rPr lang="en-US" sz="1800" dirty="0"/>
              <a:t>Desk rotation</a:t>
            </a:r>
          </a:p>
          <a:p>
            <a:pPr marL="914389" lvl="1" indent="-457200">
              <a:buAutoNum type="arabicPeriod"/>
            </a:pPr>
            <a:r>
              <a:rPr lang="en-US" sz="1800" dirty="0"/>
              <a:t>Position on room surface</a:t>
            </a:r>
          </a:p>
          <a:p>
            <a:pPr marL="914389" lvl="1" indent="-457200">
              <a:buAutoNum type="arabicPeriod"/>
            </a:pPr>
            <a:r>
              <a:rPr lang="en-US" sz="1800" dirty="0"/>
              <a:t>Desk clearance </a:t>
            </a:r>
          </a:p>
          <a:p>
            <a:pPr marL="914389" lvl="1" indent="-457200">
              <a:buAutoNum type="arabicPeriod"/>
            </a:pPr>
            <a:r>
              <a:rPr lang="en-US" sz="1800" dirty="0"/>
              <a:t>End offset</a:t>
            </a:r>
          </a:p>
          <a:p>
            <a:r>
              <a:rPr lang="en-US" sz="2000" dirty="0"/>
              <a:t>Goals:</a:t>
            </a:r>
          </a:p>
          <a:p>
            <a:pPr marL="800089" lvl="1" indent="-342900">
              <a:buAutoNum type="arabicPeriod"/>
            </a:pPr>
            <a:r>
              <a:rPr lang="en-US" sz="1800" dirty="0"/>
              <a:t>Maximize number of desks</a:t>
            </a:r>
          </a:p>
          <a:p>
            <a:pPr marL="800089" lvl="1" indent="-342900">
              <a:buAutoNum type="arabicPeriod"/>
            </a:pPr>
            <a:r>
              <a:rPr lang="en-US" sz="1800" dirty="0"/>
              <a:t>Maximize desk area per person</a:t>
            </a:r>
          </a:p>
          <a:p>
            <a:pPr marL="800089" lvl="1" indent="-342900">
              <a:buAutoNum type="arabicPeriod"/>
            </a:pPr>
            <a:r>
              <a:rPr lang="en-US" sz="1800" dirty="0"/>
              <a:t>Maximize space utilization</a:t>
            </a:r>
          </a:p>
          <a:p>
            <a:pPr marL="800089" lvl="1" indent="-342900">
              <a:buAutoNum type="arabicPeriod"/>
            </a:pPr>
            <a:r>
              <a:rPr lang="en-US" sz="1800" dirty="0"/>
              <a:t>Maximize number of private desks</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06860DE0-3503-884F-970A-ABF8A1463424}"/>
              </a:ext>
            </a:extLst>
          </p:cNvPr>
          <p:cNvPicPr>
            <a:picLocks noChangeAspect="1"/>
          </p:cNvPicPr>
          <p:nvPr/>
        </p:nvPicPr>
        <p:blipFill>
          <a:blip r:embed="rId2">
            <a:biLevel thresh="50000"/>
          </a:blip>
          <a:stretch>
            <a:fillRect/>
          </a:stretch>
        </p:blipFill>
        <p:spPr>
          <a:xfrm>
            <a:off x="7089477" y="1236323"/>
            <a:ext cx="4455636" cy="4053782"/>
          </a:xfrm>
          <a:prstGeom prst="rect">
            <a:avLst/>
          </a:prstGeom>
        </p:spPr>
      </p:pic>
    </p:spTree>
    <p:extLst>
      <p:ext uri="{BB962C8B-B14F-4D97-AF65-F5344CB8AC3E}">
        <p14:creationId xmlns:p14="http://schemas.microsoft.com/office/powerpoint/2010/main" val="349427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B3269-76FB-C145-922A-3622A7A5D8C8}"/>
              </a:ext>
            </a:extLst>
          </p:cNvPr>
          <p:cNvPicPr>
            <a:picLocks noChangeAspect="1"/>
          </p:cNvPicPr>
          <p:nvPr/>
        </p:nvPicPr>
        <p:blipFill>
          <a:blip r:embed="rId2"/>
          <a:stretch>
            <a:fillRect/>
          </a:stretch>
        </p:blipFill>
        <p:spPr>
          <a:xfrm>
            <a:off x="191876" y="821164"/>
            <a:ext cx="12000123" cy="5133587"/>
          </a:xfrm>
          <a:prstGeom prst="rect">
            <a:avLst/>
          </a:prstGeom>
        </p:spPr>
      </p:pic>
      <p:sp>
        <p:nvSpPr>
          <p:cNvPr id="3" name="TextBox 2">
            <a:extLst>
              <a:ext uri="{FF2B5EF4-FFF2-40B4-BE49-F238E27FC236}">
                <a16:creationId xmlns:a16="http://schemas.microsoft.com/office/drawing/2014/main" id="{65F7852A-76D9-6940-B5DA-7D18540D97BB}"/>
              </a:ext>
            </a:extLst>
          </p:cNvPr>
          <p:cNvSpPr txBox="1"/>
          <p:nvPr/>
        </p:nvSpPr>
        <p:spPr>
          <a:xfrm>
            <a:off x="386935" y="679183"/>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4" name="TextBox 3">
            <a:extLst>
              <a:ext uri="{FF2B5EF4-FFF2-40B4-BE49-F238E27FC236}">
                <a16:creationId xmlns:a16="http://schemas.microsoft.com/office/drawing/2014/main" id="{5D673F7D-98BC-1244-81E9-CECE17AD88BB}"/>
              </a:ext>
            </a:extLst>
          </p:cNvPr>
          <p:cNvSpPr txBox="1"/>
          <p:nvPr/>
        </p:nvSpPr>
        <p:spPr>
          <a:xfrm>
            <a:off x="3829350" y="62839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5" name="TextBox 4">
            <a:extLst>
              <a:ext uri="{FF2B5EF4-FFF2-40B4-BE49-F238E27FC236}">
                <a16:creationId xmlns:a16="http://schemas.microsoft.com/office/drawing/2014/main" id="{4024101C-A6BD-D24C-919E-E4D98934D7AD}"/>
              </a:ext>
            </a:extLst>
          </p:cNvPr>
          <p:cNvSpPr txBox="1"/>
          <p:nvPr/>
        </p:nvSpPr>
        <p:spPr>
          <a:xfrm>
            <a:off x="9494124" y="313359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6" name="Rectangle: Rounded Corners 6">
            <a:extLst>
              <a:ext uri="{FF2B5EF4-FFF2-40B4-BE49-F238E27FC236}">
                <a16:creationId xmlns:a16="http://schemas.microsoft.com/office/drawing/2014/main" id="{E6A4C70D-7E5D-3F43-A8CD-B7EE5D6DA02A}"/>
              </a:ext>
            </a:extLst>
          </p:cNvPr>
          <p:cNvSpPr/>
          <p:nvPr/>
        </p:nvSpPr>
        <p:spPr>
          <a:xfrm>
            <a:off x="281996" y="968217"/>
            <a:ext cx="1156511" cy="3637237"/>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7" name="Rectangle: Rounded Corners 7">
            <a:extLst>
              <a:ext uri="{FF2B5EF4-FFF2-40B4-BE49-F238E27FC236}">
                <a16:creationId xmlns:a16="http://schemas.microsoft.com/office/drawing/2014/main" id="{54C37431-C133-7E43-96C4-D737258952FE}"/>
              </a:ext>
            </a:extLst>
          </p:cNvPr>
          <p:cNvSpPr/>
          <p:nvPr/>
        </p:nvSpPr>
        <p:spPr>
          <a:xfrm>
            <a:off x="1438507" y="968217"/>
            <a:ext cx="7237142" cy="4551637"/>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8">
            <a:extLst>
              <a:ext uri="{FF2B5EF4-FFF2-40B4-BE49-F238E27FC236}">
                <a16:creationId xmlns:a16="http://schemas.microsoft.com/office/drawing/2014/main" id="{B49728F6-4566-7D47-AA55-8CB57B40E70A}"/>
              </a:ext>
            </a:extLst>
          </p:cNvPr>
          <p:cNvSpPr/>
          <p:nvPr/>
        </p:nvSpPr>
        <p:spPr>
          <a:xfrm>
            <a:off x="8675649" y="3546088"/>
            <a:ext cx="3516350" cy="1505414"/>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3881D5F4-5C54-0545-B233-4A13C32B5EED}"/>
              </a:ext>
            </a:extLst>
          </p:cNvPr>
          <p:cNvSpPr/>
          <p:nvPr/>
        </p:nvSpPr>
        <p:spPr>
          <a:xfrm>
            <a:off x="8675649" y="5051502"/>
            <a:ext cx="3516350" cy="83828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01F2BFD-7DCF-AA4A-974F-A77077647F4E}"/>
              </a:ext>
            </a:extLst>
          </p:cNvPr>
          <p:cNvSpPr txBox="1"/>
          <p:nvPr/>
        </p:nvSpPr>
        <p:spPr>
          <a:xfrm>
            <a:off x="9430934" y="599982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Tree>
    <p:extLst>
      <p:ext uri="{BB962C8B-B14F-4D97-AF65-F5344CB8AC3E}">
        <p14:creationId xmlns:p14="http://schemas.microsoft.com/office/powerpoint/2010/main" val="33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9" grpId="0" animBg="1"/>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17C72-7B49-D54F-9267-26E15D8FC15C}"/>
              </a:ext>
            </a:extLst>
          </p:cNvPr>
          <p:cNvPicPr>
            <a:picLocks noChangeAspect="1"/>
          </p:cNvPicPr>
          <p:nvPr/>
        </p:nvPicPr>
        <p:blipFill>
          <a:blip r:embed="rId2"/>
          <a:stretch>
            <a:fillRect/>
          </a:stretch>
        </p:blipFill>
        <p:spPr>
          <a:xfrm>
            <a:off x="2338039" y="652800"/>
            <a:ext cx="7515921" cy="4977710"/>
          </a:xfrm>
          <a:prstGeom prst="rect">
            <a:avLst/>
          </a:prstGeom>
        </p:spPr>
      </p:pic>
    </p:spTree>
    <p:extLst>
      <p:ext uri="{BB962C8B-B14F-4D97-AF65-F5344CB8AC3E}">
        <p14:creationId xmlns:p14="http://schemas.microsoft.com/office/powerpoint/2010/main" val="6869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48E43-0EED-D248-AAC7-656CD08B7C87}"/>
              </a:ext>
            </a:extLst>
          </p:cNvPr>
          <p:cNvPicPr>
            <a:picLocks noChangeAspect="1"/>
          </p:cNvPicPr>
          <p:nvPr/>
        </p:nvPicPr>
        <p:blipFill>
          <a:blip r:embed="rId2"/>
          <a:stretch>
            <a:fillRect/>
          </a:stretch>
        </p:blipFill>
        <p:spPr>
          <a:xfrm>
            <a:off x="3678818" y="0"/>
            <a:ext cx="4254500" cy="6680200"/>
          </a:xfrm>
          <a:prstGeom prst="rect">
            <a:avLst/>
          </a:prstGeom>
        </p:spPr>
      </p:pic>
    </p:spTree>
    <p:extLst>
      <p:ext uri="{BB962C8B-B14F-4D97-AF65-F5344CB8AC3E}">
        <p14:creationId xmlns:p14="http://schemas.microsoft.com/office/powerpoint/2010/main" val="38108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92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D23C5-A336-6D4D-97CC-D2C621C9BD07}"/>
              </a:ext>
            </a:extLst>
          </p:cNvPr>
          <p:cNvPicPr>
            <a:picLocks noChangeAspect="1"/>
          </p:cNvPicPr>
          <p:nvPr/>
        </p:nvPicPr>
        <p:blipFill>
          <a:blip r:embed="rId2"/>
          <a:stretch>
            <a:fillRect/>
          </a:stretch>
        </p:blipFill>
        <p:spPr>
          <a:xfrm>
            <a:off x="3194050" y="431800"/>
            <a:ext cx="5803900" cy="5994400"/>
          </a:xfrm>
          <a:prstGeom prst="rect">
            <a:avLst/>
          </a:prstGeom>
        </p:spPr>
      </p:pic>
    </p:spTree>
    <p:extLst>
      <p:ext uri="{BB962C8B-B14F-4D97-AF65-F5344CB8AC3E}">
        <p14:creationId xmlns:p14="http://schemas.microsoft.com/office/powerpoint/2010/main" val="24647093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95EE0-BC3B-F940-BF2B-BAB4D77EB299}"/>
              </a:ext>
            </a:extLst>
          </p:cNvPr>
          <p:cNvPicPr>
            <a:picLocks noChangeAspect="1"/>
          </p:cNvPicPr>
          <p:nvPr/>
        </p:nvPicPr>
        <p:blipFill>
          <a:blip r:embed="rId2"/>
          <a:stretch>
            <a:fillRect/>
          </a:stretch>
        </p:blipFill>
        <p:spPr>
          <a:xfrm>
            <a:off x="158581" y="155560"/>
            <a:ext cx="12033419" cy="5820698"/>
          </a:xfrm>
          <a:prstGeom prst="rect">
            <a:avLst/>
          </a:prstGeom>
        </p:spPr>
      </p:pic>
    </p:spTree>
    <p:extLst>
      <p:ext uri="{BB962C8B-B14F-4D97-AF65-F5344CB8AC3E}">
        <p14:creationId xmlns:p14="http://schemas.microsoft.com/office/powerpoint/2010/main" val="42184094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2F3CE-6FE8-FE4D-84AA-ACBC7850256A}"/>
              </a:ext>
            </a:extLst>
          </p:cNvPr>
          <p:cNvPicPr>
            <a:picLocks noChangeAspect="1"/>
          </p:cNvPicPr>
          <p:nvPr/>
        </p:nvPicPr>
        <p:blipFill>
          <a:blip r:embed="rId2"/>
          <a:stretch>
            <a:fillRect/>
          </a:stretch>
        </p:blipFill>
        <p:spPr>
          <a:xfrm>
            <a:off x="159990" y="1078915"/>
            <a:ext cx="12032010" cy="4638491"/>
          </a:xfrm>
          <a:prstGeom prst="rect">
            <a:avLst/>
          </a:prstGeom>
        </p:spPr>
      </p:pic>
      <p:sp>
        <p:nvSpPr>
          <p:cNvPr id="3" name="Rounded Rectangle 2">
            <a:extLst>
              <a:ext uri="{FF2B5EF4-FFF2-40B4-BE49-F238E27FC236}">
                <a16:creationId xmlns:a16="http://schemas.microsoft.com/office/drawing/2014/main" id="{F23EEE47-E7DF-E344-B79F-A0F50EDF6CB9}"/>
              </a:ext>
            </a:extLst>
          </p:cNvPr>
          <p:cNvSpPr/>
          <p:nvPr/>
        </p:nvSpPr>
        <p:spPr>
          <a:xfrm>
            <a:off x="7415561" y="2152185"/>
            <a:ext cx="1182029"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0FA7E07-CCCC-DF46-886F-7458852A5D59}"/>
              </a:ext>
            </a:extLst>
          </p:cNvPr>
          <p:cNvSpPr/>
          <p:nvPr/>
        </p:nvSpPr>
        <p:spPr>
          <a:xfrm>
            <a:off x="7203688" y="4605454"/>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B75EBB1-2245-0F4F-BDB2-9DA02177CC10}"/>
              </a:ext>
            </a:extLst>
          </p:cNvPr>
          <p:cNvSpPr/>
          <p:nvPr/>
        </p:nvSpPr>
        <p:spPr>
          <a:xfrm>
            <a:off x="10727474" y="3891776"/>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6744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C52E8-C820-C245-B12F-87F39EB02DB1}"/>
              </a:ext>
            </a:extLst>
          </p:cNvPr>
          <p:cNvPicPr>
            <a:picLocks noChangeAspect="1"/>
          </p:cNvPicPr>
          <p:nvPr/>
        </p:nvPicPr>
        <p:blipFill rotWithShape="1">
          <a:blip r:embed="rId2"/>
          <a:srcRect b="56928"/>
          <a:stretch/>
        </p:blipFill>
        <p:spPr>
          <a:xfrm>
            <a:off x="181235" y="518887"/>
            <a:ext cx="12010765" cy="2393778"/>
          </a:xfrm>
          <a:prstGeom prst="rect">
            <a:avLst/>
          </a:prstGeom>
        </p:spPr>
      </p:pic>
      <p:sp>
        <p:nvSpPr>
          <p:cNvPr id="3" name="Rounded Rectangular Callout 2">
            <a:extLst>
              <a:ext uri="{FF2B5EF4-FFF2-40B4-BE49-F238E27FC236}">
                <a16:creationId xmlns:a16="http://schemas.microsoft.com/office/drawing/2014/main" id="{CD1FB94D-E918-F645-A33B-62D22C5031C2}"/>
              </a:ext>
            </a:extLst>
          </p:cNvPr>
          <p:cNvSpPr/>
          <p:nvPr/>
        </p:nvSpPr>
        <p:spPr>
          <a:xfrm>
            <a:off x="2964580" y="2762451"/>
            <a:ext cx="2666198" cy="770021"/>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far is it from desk to desk?</a:t>
            </a:r>
          </a:p>
        </p:txBody>
      </p:sp>
      <p:sp>
        <p:nvSpPr>
          <p:cNvPr id="4" name="Rounded Rectangular Callout 3">
            <a:extLst>
              <a:ext uri="{FF2B5EF4-FFF2-40B4-BE49-F238E27FC236}">
                <a16:creationId xmlns:a16="http://schemas.microsoft.com/office/drawing/2014/main" id="{4CE2B987-826B-CD4C-863B-2833A08B2544}"/>
              </a:ext>
            </a:extLst>
          </p:cNvPr>
          <p:cNvSpPr/>
          <p:nvPr/>
        </p:nvSpPr>
        <p:spPr>
          <a:xfrm>
            <a:off x="5831304"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are less than 12’ away from each other?</a:t>
            </a:r>
          </a:p>
        </p:txBody>
      </p:sp>
      <p:sp>
        <p:nvSpPr>
          <p:cNvPr id="5" name="Rounded Rectangular Callout 4">
            <a:extLst>
              <a:ext uri="{FF2B5EF4-FFF2-40B4-BE49-F238E27FC236}">
                <a16:creationId xmlns:a16="http://schemas.microsoft.com/office/drawing/2014/main" id="{E55F279B-67C2-4B49-B4CE-6344E0304C76}"/>
              </a:ext>
            </a:extLst>
          </p:cNvPr>
          <p:cNvSpPr/>
          <p:nvPr/>
        </p:nvSpPr>
        <p:spPr>
          <a:xfrm>
            <a:off x="8698028"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have less than 3 desks within 12’?</a:t>
            </a:r>
          </a:p>
        </p:txBody>
      </p:sp>
      <p:sp>
        <p:nvSpPr>
          <p:cNvPr id="6" name="Rounded Rectangle 5">
            <a:extLst>
              <a:ext uri="{FF2B5EF4-FFF2-40B4-BE49-F238E27FC236}">
                <a16:creationId xmlns:a16="http://schemas.microsoft.com/office/drawing/2014/main" id="{F14EBDB5-49E1-2A4C-8DB5-14029A00D1EF}"/>
              </a:ext>
            </a:extLst>
          </p:cNvPr>
          <p:cNvSpPr/>
          <p:nvPr/>
        </p:nvSpPr>
        <p:spPr>
          <a:xfrm>
            <a:off x="11106615" y="1393903"/>
            <a:ext cx="95456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077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F718C-C5DB-6C46-9255-9A60B038EB57}"/>
              </a:ext>
            </a:extLst>
          </p:cNvPr>
          <p:cNvPicPr>
            <a:picLocks noChangeAspect="1"/>
          </p:cNvPicPr>
          <p:nvPr/>
        </p:nvPicPr>
        <p:blipFill rotWithShape="1">
          <a:blip r:embed="rId2"/>
          <a:srcRect b="3318"/>
          <a:stretch/>
        </p:blipFill>
        <p:spPr>
          <a:xfrm>
            <a:off x="3245313" y="0"/>
            <a:ext cx="8946687" cy="4874722"/>
          </a:xfrm>
          <a:prstGeom prst="rect">
            <a:avLst/>
          </a:prstGeom>
        </p:spPr>
      </p:pic>
      <p:pic>
        <p:nvPicPr>
          <p:cNvPr id="3" name="Picture 2">
            <a:extLst>
              <a:ext uri="{FF2B5EF4-FFF2-40B4-BE49-F238E27FC236}">
                <a16:creationId xmlns:a16="http://schemas.microsoft.com/office/drawing/2014/main" id="{0117911C-8FB4-014A-A80C-F4D917B7A97A}"/>
              </a:ext>
            </a:extLst>
          </p:cNvPr>
          <p:cNvPicPr>
            <a:picLocks noChangeAspect="1"/>
          </p:cNvPicPr>
          <p:nvPr/>
        </p:nvPicPr>
        <p:blipFill rotWithShape="1">
          <a:blip r:embed="rId3"/>
          <a:srcRect r="30769" b="32039"/>
          <a:stretch/>
        </p:blipFill>
        <p:spPr>
          <a:xfrm>
            <a:off x="6356501" y="4683766"/>
            <a:ext cx="5266785" cy="2040419"/>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40 Random runs</a:t>
            </a:r>
          </a:p>
          <a:p>
            <a:r>
              <a:rPr lang="en-US" dirty="0"/>
              <a:t>Most Private Desks</a:t>
            </a:r>
          </a:p>
          <a:p>
            <a:r>
              <a:rPr lang="en-US" dirty="0"/>
              <a:t>Most Desks</a:t>
            </a:r>
          </a:p>
        </p:txBody>
      </p:sp>
    </p:spTree>
    <p:extLst>
      <p:ext uri="{BB962C8B-B14F-4D97-AF65-F5344CB8AC3E}">
        <p14:creationId xmlns:p14="http://schemas.microsoft.com/office/powerpoint/2010/main" val="3784305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3F164-23A4-A444-9BF4-6884A128A564}"/>
              </a:ext>
            </a:extLst>
          </p:cNvPr>
          <p:cNvPicPr>
            <a:picLocks noChangeAspect="1"/>
          </p:cNvPicPr>
          <p:nvPr/>
        </p:nvPicPr>
        <p:blipFill>
          <a:blip r:embed="rId2"/>
          <a:stretch>
            <a:fillRect/>
          </a:stretch>
        </p:blipFill>
        <p:spPr>
          <a:xfrm>
            <a:off x="3639670" y="0"/>
            <a:ext cx="4912659" cy="6858000"/>
          </a:xfrm>
          <a:prstGeom prst="rect">
            <a:avLst/>
          </a:prstGeom>
        </p:spPr>
      </p:pic>
    </p:spTree>
    <p:extLst>
      <p:ext uri="{BB962C8B-B14F-4D97-AF65-F5344CB8AC3E}">
        <p14:creationId xmlns:p14="http://schemas.microsoft.com/office/powerpoint/2010/main" val="13659777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BC06D-269D-E441-A03D-F2EFCF6F9E09}"/>
              </a:ext>
            </a:extLst>
          </p:cNvPr>
          <p:cNvPicPr>
            <a:picLocks noChangeAspect="1"/>
          </p:cNvPicPr>
          <p:nvPr/>
        </p:nvPicPr>
        <p:blipFill>
          <a:blip r:embed="rId2"/>
          <a:stretch>
            <a:fillRect/>
          </a:stretch>
        </p:blipFill>
        <p:spPr>
          <a:xfrm>
            <a:off x="3245313" y="0"/>
            <a:ext cx="8923007" cy="4734010"/>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10x20 Optimization </a:t>
            </a:r>
          </a:p>
          <a:p>
            <a:r>
              <a:rPr lang="en-US" dirty="0"/>
              <a:t>Most Private Desks</a:t>
            </a:r>
          </a:p>
          <a:p>
            <a:r>
              <a:rPr lang="en-US" dirty="0"/>
              <a:t>Most Desks</a:t>
            </a:r>
          </a:p>
        </p:txBody>
      </p:sp>
      <p:pic>
        <p:nvPicPr>
          <p:cNvPr id="7" name="Picture 6">
            <a:extLst>
              <a:ext uri="{FF2B5EF4-FFF2-40B4-BE49-F238E27FC236}">
                <a16:creationId xmlns:a16="http://schemas.microsoft.com/office/drawing/2014/main" id="{443C8BD5-1E09-B149-8044-56ABA3699889}"/>
              </a:ext>
            </a:extLst>
          </p:cNvPr>
          <p:cNvPicPr>
            <a:picLocks noChangeAspect="1"/>
          </p:cNvPicPr>
          <p:nvPr/>
        </p:nvPicPr>
        <p:blipFill>
          <a:blip r:embed="rId3"/>
          <a:stretch>
            <a:fillRect/>
          </a:stretch>
        </p:blipFill>
        <p:spPr>
          <a:xfrm>
            <a:off x="5988204" y="4734010"/>
            <a:ext cx="5414566" cy="2123990"/>
          </a:xfrm>
          <a:prstGeom prst="rect">
            <a:avLst/>
          </a:prstGeom>
        </p:spPr>
      </p:pic>
    </p:spTree>
    <p:extLst>
      <p:ext uri="{BB962C8B-B14F-4D97-AF65-F5344CB8AC3E}">
        <p14:creationId xmlns:p14="http://schemas.microsoft.com/office/powerpoint/2010/main" val="3517060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CC5A0-A76F-B843-AD56-11CA4BCCBA21}"/>
              </a:ext>
            </a:extLst>
          </p:cNvPr>
          <p:cNvPicPr>
            <a:picLocks noChangeAspect="1"/>
          </p:cNvPicPr>
          <p:nvPr/>
        </p:nvPicPr>
        <p:blipFill>
          <a:blip r:embed="rId2"/>
          <a:stretch>
            <a:fillRect/>
          </a:stretch>
        </p:blipFill>
        <p:spPr>
          <a:xfrm>
            <a:off x="178420" y="2111988"/>
            <a:ext cx="12013580" cy="2673732"/>
          </a:xfrm>
          <a:prstGeom prst="rect">
            <a:avLst/>
          </a:prstGeom>
        </p:spPr>
      </p:pic>
    </p:spTree>
    <p:extLst>
      <p:ext uri="{BB962C8B-B14F-4D97-AF65-F5344CB8AC3E}">
        <p14:creationId xmlns:p14="http://schemas.microsoft.com/office/powerpoint/2010/main" val="30057214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61D43-41D2-D248-AA4A-89FB46620CA2}"/>
              </a:ext>
            </a:extLst>
          </p:cNvPr>
          <p:cNvPicPr>
            <a:picLocks noChangeAspect="1"/>
          </p:cNvPicPr>
          <p:nvPr/>
        </p:nvPicPr>
        <p:blipFill>
          <a:blip r:embed="rId2"/>
          <a:stretch>
            <a:fillRect/>
          </a:stretch>
        </p:blipFill>
        <p:spPr>
          <a:xfrm>
            <a:off x="1237784" y="0"/>
            <a:ext cx="10568675" cy="6346246"/>
          </a:xfrm>
          <a:prstGeom prst="rect">
            <a:avLst/>
          </a:prstGeom>
        </p:spPr>
      </p:pic>
    </p:spTree>
    <p:extLst>
      <p:ext uri="{BB962C8B-B14F-4D97-AF65-F5344CB8AC3E}">
        <p14:creationId xmlns:p14="http://schemas.microsoft.com/office/powerpoint/2010/main" val="26710525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Primer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7 – Overflow Samples</a:t>
            </a:r>
            <a:endParaRPr lang="en-US" dirty="0"/>
          </a:p>
        </p:txBody>
      </p:sp>
    </p:spTree>
    <p:extLst>
      <p:ext uri="{BB962C8B-B14F-4D97-AF65-F5344CB8AC3E}">
        <p14:creationId xmlns:p14="http://schemas.microsoft.com/office/powerpoint/2010/main" val="33285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83" t="6215" b="1"/>
          <a:stretch/>
        </p:blipFill>
        <p:spPr bwMode="auto">
          <a:xfrm>
            <a:off x="1941325" y="0"/>
            <a:ext cx="102506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3186717" y="1135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Tree>
    <p:extLst>
      <p:ext uri="{BB962C8B-B14F-4D97-AF65-F5344CB8AC3E}">
        <p14:creationId xmlns:p14="http://schemas.microsoft.com/office/powerpoint/2010/main" val="20062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Autodesk </a:t>
            </a:r>
            <a:r>
              <a:rPr lang="en-US" dirty="0" err="1" smtClean="0"/>
              <a:t>MaRS</a:t>
            </a:r>
            <a:r>
              <a:rPr lang="en-US" dirty="0" smtClean="0"/>
              <a:t> Office</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10 – Overflow Samples</a:t>
            </a:r>
          </a:p>
          <a:p>
            <a:endParaRPr lang="en-US" dirty="0"/>
          </a:p>
        </p:txBody>
      </p:sp>
    </p:spTree>
    <p:extLst>
      <p:ext uri="{BB962C8B-B14F-4D97-AF65-F5344CB8AC3E}">
        <p14:creationId xmlns:p14="http://schemas.microsoft.com/office/powerpoint/2010/main" val="3524125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Tiling</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11 – Overflow </a:t>
            </a:r>
            <a:r>
              <a:rPr lang="en-US" dirty="0" smtClean="0"/>
              <a:t>Samples</a:t>
            </a:r>
            <a:endParaRPr lang="en-US" dirty="0"/>
          </a:p>
        </p:txBody>
      </p:sp>
    </p:spTree>
    <p:extLst>
      <p:ext uri="{BB962C8B-B14F-4D97-AF65-F5344CB8AC3E}">
        <p14:creationId xmlns:p14="http://schemas.microsoft.com/office/powerpoint/2010/main" val="635144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Beta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12 </a:t>
            </a:r>
            <a:r>
              <a:rPr lang="en-US" dirty="0"/>
              <a:t>– Overflow </a:t>
            </a:r>
            <a:r>
              <a:rPr lang="en-US" dirty="0" smtClean="0"/>
              <a:t>Samples</a:t>
            </a:r>
            <a:endParaRPr lang="en-US" dirty="0"/>
          </a:p>
        </p:txBody>
      </p:sp>
    </p:spTree>
    <p:extLst>
      <p:ext uri="{BB962C8B-B14F-4D97-AF65-F5344CB8AC3E}">
        <p14:creationId xmlns:p14="http://schemas.microsoft.com/office/powerpoint/2010/main" val="2981609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544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Speaker and Session Feedback is </a:t>
            </a:r>
            <a:br>
              <a:rPr lang="en-AU" sz="3200" b="1" dirty="0">
                <a:solidFill>
                  <a:srgbClr val="606060"/>
                </a:solidFill>
                <a:latin typeface="Arial" panose="020B0604020202020204" pitchFamily="34" charset="0"/>
                <a:cs typeface="Arial" panose="020B0604020202020204" pitchFamily="34" charset="0"/>
              </a:rPr>
            </a:br>
            <a:r>
              <a:rPr lang="en-AU" sz="3200" b="1" dirty="0">
                <a:solidFill>
                  <a:srgbClr val="606060"/>
                </a:solidFill>
                <a:latin typeface="Arial" panose="020B0604020202020204" pitchFamily="34" charset="0"/>
                <a:cs typeface="Arial" panose="020B0604020202020204" pitchFamily="34" charset="0"/>
              </a:rPr>
              <a:t>Appreciated</a:t>
            </a:r>
            <a:endParaRPr lang="en-US" sz="3200" b="1" dirty="0">
              <a:solidFill>
                <a:srgbClr val="60606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933062" y="2920482"/>
            <a:ext cx="8798416" cy="3237723"/>
          </a:xfrm>
        </p:spPr>
        <p:txBody>
          <a:bodyPr/>
          <a:lstStyle/>
          <a:p>
            <a:pPr marL="0" indent="0" algn="ctr">
              <a:buNone/>
            </a:pPr>
            <a:endParaRPr lang="en-AU" dirty="0">
              <a:solidFill>
                <a:srgbClr val="606060"/>
              </a:solidFill>
            </a:endParaRPr>
          </a:p>
          <a:p>
            <a:pPr marL="457200" indent="-457200">
              <a:buAutoNum type="arabicPeriod"/>
            </a:pPr>
            <a:r>
              <a:rPr lang="en-AU" dirty="0"/>
              <a:t>Go to </a:t>
            </a:r>
            <a:r>
              <a:rPr lang="en-AU" i="1" dirty="0"/>
              <a:t>Sessions</a:t>
            </a:r>
          </a:p>
          <a:p>
            <a:pPr marL="457200" indent="-457200">
              <a:buAutoNum type="arabicPeriod"/>
            </a:pPr>
            <a:r>
              <a:rPr lang="en-AU" dirty="0">
                <a:solidFill>
                  <a:srgbClr val="606060"/>
                </a:solidFill>
              </a:rPr>
              <a:t>Select this Session</a:t>
            </a:r>
          </a:p>
          <a:p>
            <a:pPr marL="457200" indent="-457200">
              <a:buAutoNum type="arabicPeriod"/>
            </a:pPr>
            <a:r>
              <a:rPr lang="en-AU" dirty="0"/>
              <a:t>Select </a:t>
            </a:r>
            <a:r>
              <a:rPr lang="en-AU" i="1" dirty="0"/>
              <a:t>Session Rating</a:t>
            </a:r>
            <a:endParaRPr lang="en-AU" i="1" dirty="0">
              <a:solidFill>
                <a:srgbClr val="606060"/>
              </a:solidFill>
            </a:endParaRPr>
          </a:p>
        </p:txBody>
      </p:sp>
    </p:spTree>
    <p:extLst>
      <p:ext uri="{BB962C8B-B14F-4D97-AF65-F5344CB8AC3E}">
        <p14:creationId xmlns:p14="http://schemas.microsoft.com/office/powerpoint/2010/main" val="28717105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 Links</a:t>
            </a:r>
            <a:endParaRPr lang="en-US" dirty="0"/>
          </a:p>
        </p:txBody>
      </p:sp>
      <p:sp>
        <p:nvSpPr>
          <p:cNvPr id="3" name="Subtitle 2"/>
          <p:cNvSpPr>
            <a:spLocks noGrp="1"/>
          </p:cNvSpPr>
          <p:nvPr>
            <p:ph type="subTitle" idx="1"/>
          </p:nvPr>
        </p:nvSpPr>
        <p:spPr>
          <a:xfrm>
            <a:off x="296180" y="1357745"/>
            <a:ext cx="9106237" cy="4695185"/>
          </a:xfrm>
        </p:spPr>
        <p:txBody>
          <a:bodyPr/>
          <a:lstStyle/>
          <a:p>
            <a:pPr algn="l"/>
            <a:r>
              <a:rPr lang="en-US" sz="1800" dirty="0">
                <a:hlinkClick r:id="rId2"/>
              </a:rPr>
              <a:t>https://refineryprimer.dynamobim.org/</a:t>
            </a:r>
            <a:endParaRPr lang="en-US" sz="1800" dirty="0"/>
          </a:p>
          <a:p>
            <a:pPr lvl="1" algn="l"/>
            <a:r>
              <a:rPr lang="en-US" sz="1800" dirty="0">
                <a:hlinkClick r:id="rId3"/>
              </a:rPr>
              <a:t>https://refineryprimer.dynamobim.org/02-getting-started/02-01_anatomy-of-a-good-generative-design-process</a:t>
            </a:r>
            <a:endParaRPr lang="en-US" sz="1800" dirty="0"/>
          </a:p>
          <a:p>
            <a:pPr lvl="1" algn="l"/>
            <a:r>
              <a:rPr lang="en-US" sz="1800" dirty="0">
                <a:hlinkClick r:id="rId4"/>
              </a:rPr>
              <a:t>https://refineryprimer.dynamobim.org/06-using-revit-alongside-refinery/06-03_detailed-example-workflow</a:t>
            </a:r>
            <a:endParaRPr lang="en-US" sz="1800" dirty="0">
              <a:hlinkClick r:id="rId5"/>
            </a:endParaRPr>
          </a:p>
          <a:p>
            <a:pPr algn="l"/>
            <a:r>
              <a:rPr lang="en-US" sz="1800" dirty="0">
                <a:hlinkClick r:id="rId5"/>
              </a:rPr>
              <a:t>https://github.com/DynamoDS/RefineryPrimer</a:t>
            </a:r>
            <a:endParaRPr lang="en-US" sz="1800" dirty="0"/>
          </a:p>
          <a:p>
            <a:pPr algn="l"/>
            <a:r>
              <a:rPr lang="en-US" sz="1800" dirty="0">
                <a:hlinkClick r:id="rId6"/>
              </a:rPr>
              <a:t>https://www.keanw.com/</a:t>
            </a:r>
            <a:endParaRPr lang="en-US" sz="1800" dirty="0"/>
          </a:p>
          <a:p>
            <a:pPr lvl="1" algn="l"/>
            <a:r>
              <a:rPr lang="en-US" sz="1800" dirty="0">
                <a:hlinkClick r:id="rId7"/>
              </a:rPr>
              <a:t>https://www.keanw.com/2019/06/project-rediscover-is-now-available-for-download.html</a:t>
            </a:r>
            <a:endParaRPr lang="en-US" sz="1800" dirty="0"/>
          </a:p>
          <a:p>
            <a:pPr algn="l"/>
            <a:r>
              <a:rPr lang="en-US" sz="1800" dirty="0">
                <a:hlinkClick r:id="rId8"/>
              </a:rPr>
              <a:t>https://dynamobim.org/math-transit/</a:t>
            </a:r>
            <a:r>
              <a:rPr lang="en-US" sz="1800" dirty="0"/>
              <a:t> 2d point </a:t>
            </a:r>
            <a:r>
              <a:rPr lang="en-US" sz="1800" dirty="0" smtClean="0"/>
              <a:t>plotting</a:t>
            </a:r>
          </a:p>
          <a:p>
            <a:pPr algn="l"/>
            <a:r>
              <a:rPr lang="en-US" sz="1800" dirty="0">
                <a:hlinkClick r:id="rId9"/>
              </a:rPr>
              <a:t>https://</a:t>
            </a:r>
            <a:r>
              <a:rPr lang="en-US" sz="1800" dirty="0" smtClean="0">
                <a:hlinkClick r:id="rId9"/>
              </a:rPr>
              <a:t>scipy-lectures.org/advanced/mathematical_optimization/index.html</a:t>
            </a:r>
            <a:endParaRPr lang="en-US" sz="1800" dirty="0" smtClean="0"/>
          </a:p>
          <a:p>
            <a:pPr algn="l"/>
            <a:r>
              <a:rPr lang="en-US" sz="1800" dirty="0">
                <a:hlinkClick r:id="rId10"/>
              </a:rPr>
              <a:t>https://</a:t>
            </a:r>
            <a:r>
              <a:rPr lang="en-US" sz="1800" dirty="0" smtClean="0">
                <a:hlinkClick r:id="rId10"/>
              </a:rPr>
              <a:t>en.wikipedia.org/wiki/Numerical_differentiation</a:t>
            </a:r>
            <a:endParaRPr lang="en-US" sz="1800" dirty="0" smtClean="0"/>
          </a:p>
          <a:p>
            <a:pPr algn="l"/>
            <a:r>
              <a:rPr lang="en-US" sz="1800" dirty="0">
                <a:hlinkClick r:id="rId11"/>
              </a:rPr>
              <a:t>https://aroberge.blogspot.com/2005/04/computing-derivatives-using-python.html</a:t>
            </a:r>
            <a:endParaRPr lang="en-US" sz="1800" dirty="0"/>
          </a:p>
          <a:p>
            <a:pPr algn="l"/>
            <a:endParaRPr lang="en-US" sz="1800" dirty="0"/>
          </a:p>
        </p:txBody>
      </p:sp>
    </p:spTree>
    <p:extLst>
      <p:ext uri="{BB962C8B-B14F-4D97-AF65-F5344CB8AC3E}">
        <p14:creationId xmlns:p14="http://schemas.microsoft.com/office/powerpoint/2010/main" val="481910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599618" y="514084"/>
            <a:ext cx="9521777" cy="2201124"/>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Session materials are available on the Conference App</a:t>
            </a:r>
            <a:endParaRPr lang="en-US" sz="3200" b="1" dirty="0">
              <a:solidFill>
                <a:srgbClr val="606060"/>
              </a:solidFill>
              <a:latin typeface="Arial" panose="020B0604020202020204" pitchFamily="34" charset="0"/>
              <a:cs typeface="Arial" panose="020B0604020202020204" pitchFamily="34" charset="0"/>
            </a:endParaRPr>
          </a:p>
        </p:txBody>
      </p:sp>
      <p:sp>
        <p:nvSpPr>
          <p:cNvPr id="7" name="Text Placeholder 12">
            <a:extLst>
              <a:ext uri="{FF2B5EF4-FFF2-40B4-BE49-F238E27FC236}">
                <a16:creationId xmlns:a16="http://schemas.microsoft.com/office/drawing/2014/main" id="{E5E8CC93-E909-4165-AAE2-A8D85D7331FA}"/>
              </a:ext>
            </a:extLst>
          </p:cNvPr>
          <p:cNvSpPr txBox="1">
            <a:spLocks/>
          </p:cNvSpPr>
          <p:nvPr/>
        </p:nvSpPr>
        <p:spPr>
          <a:xfrm>
            <a:off x="1773716" y="3429000"/>
            <a:ext cx="6875027" cy="49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606060"/>
                </a:solidFill>
                <a:latin typeface="Arial" panose="020B0604020202020204" pitchFamily="34" charset="0"/>
                <a:cs typeface="Arial" panose="020B0604020202020204" pitchFamily="34" charset="0"/>
              </a:rPr>
              <a:t>Session </a:t>
            </a:r>
            <a:r>
              <a:rPr lang="en-AU" dirty="0" smtClean="0">
                <a:solidFill>
                  <a:srgbClr val="606060"/>
                </a:solidFill>
                <a:latin typeface="Arial" panose="020B0604020202020204" pitchFamily="34" charset="0"/>
                <a:cs typeface="Arial" panose="020B0604020202020204" pitchFamily="34" charset="0"/>
              </a:rPr>
              <a:t>1.5 How to Train Your Model </a:t>
            </a:r>
            <a:r>
              <a:rPr lang="en-AU" dirty="0">
                <a:solidFill>
                  <a:srgbClr val="606060"/>
                </a:solidFill>
                <a:latin typeface="Arial" panose="020B0604020202020204" pitchFamily="34" charset="0"/>
                <a:cs typeface="Arial" panose="020B0604020202020204" pitchFamily="34" charset="0"/>
              </a:rPr>
              <a:t>with Project Refinery</a:t>
            </a:r>
          </a:p>
          <a:p>
            <a:pPr marL="0" indent="0">
              <a:buNone/>
            </a:pPr>
            <a:r>
              <a:rPr lang="en-AU" dirty="0" smtClean="0">
                <a:solidFill>
                  <a:srgbClr val="606060"/>
                </a:solidFill>
                <a:latin typeface="Arial" panose="020B0604020202020204" pitchFamily="34" charset="0"/>
                <a:cs typeface="Arial" panose="020B0604020202020204" pitchFamily="34" charset="0"/>
              </a:rPr>
              <a:t>Matt Jezyk</a:t>
            </a:r>
            <a:endParaRPr lang="en-AU"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4281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231821" y="923931"/>
            <a:ext cx="9521777" cy="608649"/>
          </a:xfrm>
        </p:spPr>
        <p:txBody>
          <a:bodyPr/>
          <a:lstStyle/>
          <a:p>
            <a:pPr algn="ctr"/>
            <a:r>
              <a:rPr lang="en-AU" sz="3200" b="1" dirty="0">
                <a:solidFill>
                  <a:srgbClr val="B40000"/>
                </a:solidFill>
                <a:latin typeface="Arial" panose="020B0604020202020204" pitchFamily="34" charset="0"/>
                <a:cs typeface="Arial" panose="020B0604020202020204" pitchFamily="34" charset="0"/>
              </a:rPr>
              <a:t>Visit me at the Speaker Lounge</a:t>
            </a:r>
            <a:endParaRPr lang="en-US" sz="3200" b="1" dirty="0">
              <a:solidFill>
                <a:srgbClr val="B4000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501443" y="2302572"/>
            <a:ext cx="9252155" cy="3846100"/>
          </a:xfrm>
        </p:spPr>
        <p:txBody>
          <a:bodyPr/>
          <a:lstStyle/>
          <a:p>
            <a:pPr marL="0" indent="0" algn="ctr">
              <a:buNone/>
            </a:pPr>
            <a:r>
              <a:rPr lang="en-AU" sz="3200" dirty="0">
                <a:solidFill>
                  <a:srgbClr val="606060"/>
                </a:solidFill>
              </a:rPr>
              <a:t>I will be at the </a:t>
            </a:r>
            <a:r>
              <a:rPr lang="en-AU" sz="3200" b="1" dirty="0">
                <a:solidFill>
                  <a:srgbClr val="606060"/>
                </a:solidFill>
              </a:rPr>
              <a:t>Speaker Lounge</a:t>
            </a:r>
            <a:r>
              <a:rPr lang="en-AU" sz="3200" dirty="0">
                <a:solidFill>
                  <a:srgbClr val="606060"/>
                </a:solidFill>
              </a:rPr>
              <a:t> outside the Exhibition Hall for further conversations. Please join me there at this time:</a:t>
            </a:r>
            <a:br>
              <a:rPr lang="en-AU" sz="3200" dirty="0">
                <a:solidFill>
                  <a:srgbClr val="606060"/>
                </a:solidFill>
              </a:rPr>
            </a:br>
            <a:endParaRPr lang="en-AU" sz="3200" dirty="0">
              <a:solidFill>
                <a:srgbClr val="606060"/>
              </a:solidFill>
            </a:endParaRPr>
          </a:p>
          <a:p>
            <a:r>
              <a:rPr lang="en-US" b="1" dirty="0"/>
              <a:t>Thursday 18 </a:t>
            </a:r>
            <a:r>
              <a:rPr lang="en-US" b="1" dirty="0" smtClean="0"/>
              <a:t>(06:10 </a:t>
            </a:r>
            <a:r>
              <a:rPr lang="en-US" b="1" dirty="0"/>
              <a:t>PM - 08:10 </a:t>
            </a:r>
            <a:r>
              <a:rPr lang="en-US" b="1" dirty="0" smtClean="0"/>
              <a:t>PM)</a:t>
            </a:r>
          </a:p>
          <a:p>
            <a:endParaRPr lang="en-US" b="1" dirty="0"/>
          </a:p>
          <a:p>
            <a:r>
              <a:rPr lang="en-US" b="1" dirty="0" smtClean="0"/>
              <a:t>Or at the Exhibition </a:t>
            </a:r>
            <a:r>
              <a:rPr lang="en-US" b="1" dirty="0"/>
              <a:t>Networking </a:t>
            </a:r>
            <a:r>
              <a:rPr lang="en-US" b="1" dirty="0" smtClean="0"/>
              <a:t>Function that evening</a:t>
            </a:r>
            <a:r>
              <a:rPr lang="en-AU" dirty="0" smtClean="0">
                <a:solidFill>
                  <a:srgbClr val="B40000"/>
                </a:solidFill>
              </a:rPr>
              <a:t/>
            </a:r>
            <a:br>
              <a:rPr lang="en-AU" dirty="0" smtClean="0">
                <a:solidFill>
                  <a:srgbClr val="B40000"/>
                </a:solidFill>
              </a:rPr>
            </a:br>
            <a:endParaRPr lang="en-AU" dirty="0">
              <a:solidFill>
                <a:schemeClr val="accent1"/>
              </a:solidFill>
            </a:endParaRPr>
          </a:p>
        </p:txBody>
      </p:sp>
    </p:spTree>
    <p:extLst>
      <p:ext uri="{BB962C8B-B14F-4D97-AF65-F5344CB8AC3E}">
        <p14:creationId xmlns:p14="http://schemas.microsoft.com/office/powerpoint/2010/main" val="8631347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397780" y="675625"/>
            <a:ext cx="9211429" cy="985224"/>
          </a:xfrm>
        </p:spPr>
        <p:txBody>
          <a:bodyPr/>
          <a:lstStyle/>
          <a:p>
            <a:pPr algn="ctr"/>
            <a:r>
              <a:rPr lang="en-AU" sz="3200" b="1" dirty="0">
                <a:latin typeface="Arial" panose="020B0604020202020204" pitchFamily="34" charset="0"/>
                <a:cs typeface="Arial" panose="020B0604020202020204" pitchFamily="34" charset="0"/>
              </a:rPr>
              <a:t>Questions?</a:t>
            </a:r>
            <a:br>
              <a:rPr lang="en-AU" sz="3200" b="1" dirty="0">
                <a:latin typeface="Arial" panose="020B0604020202020204" pitchFamily="34" charset="0"/>
                <a:cs typeface="Arial" panose="020B0604020202020204" pitchFamily="34" charset="0"/>
              </a:rPr>
            </a:br>
            <a:endParaRPr lang="en-US" sz="3200" b="1"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7F436F91-7A41-4A9F-A93E-7AFC95330764}"/>
              </a:ext>
            </a:extLst>
          </p:cNvPr>
          <p:cNvSpPr>
            <a:spLocks noGrp="1"/>
          </p:cNvSpPr>
          <p:nvPr>
            <p:ph type="subTitle" idx="1"/>
          </p:nvPr>
        </p:nvSpPr>
        <p:spPr>
          <a:xfrm>
            <a:off x="-356461" y="2142836"/>
            <a:ext cx="9796641" cy="3583709"/>
          </a:xfrm>
        </p:spPr>
        <p:txBody>
          <a:bodyPr/>
          <a:lstStyle/>
          <a:p>
            <a:endParaRPr lang="en-US" dirty="0"/>
          </a:p>
        </p:txBody>
      </p:sp>
      <p:sp>
        <p:nvSpPr>
          <p:cNvPr id="3" name="TextBox 2">
            <a:extLst>
              <a:ext uri="{FF2B5EF4-FFF2-40B4-BE49-F238E27FC236}">
                <a16:creationId xmlns:a16="http://schemas.microsoft.com/office/drawing/2014/main" id="{BAD2D89E-473F-4259-9F74-565036D056A0}"/>
              </a:ext>
            </a:extLst>
          </p:cNvPr>
          <p:cNvSpPr txBox="1"/>
          <p:nvPr/>
        </p:nvSpPr>
        <p:spPr>
          <a:xfrm>
            <a:off x="1738504" y="2084600"/>
            <a:ext cx="7276541"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How to Train Your Model with </a:t>
            </a:r>
            <a:r>
              <a:rPr lang="en-AU" sz="2400" dirty="0">
                <a:solidFill>
                  <a:srgbClr val="606060"/>
                </a:solidFill>
                <a:latin typeface="Arial" panose="020B0604020202020204" pitchFamily="34" charset="0"/>
                <a:cs typeface="Arial" panose="020B0604020202020204" pitchFamily="34" charset="0"/>
              </a:rPr>
              <a:t>Project Refinery</a:t>
            </a:r>
          </a:p>
        </p:txBody>
      </p:sp>
      <p:sp>
        <p:nvSpPr>
          <p:cNvPr id="8" name="TextBox 7">
            <a:extLst>
              <a:ext uri="{FF2B5EF4-FFF2-40B4-BE49-F238E27FC236}">
                <a16:creationId xmlns:a16="http://schemas.microsoft.com/office/drawing/2014/main" id="{12A6EC48-45D5-4875-833D-9E837AB2EC6B}"/>
              </a:ext>
            </a:extLst>
          </p:cNvPr>
          <p:cNvSpPr txBox="1"/>
          <p:nvPr/>
        </p:nvSpPr>
        <p:spPr>
          <a:xfrm>
            <a:off x="1738504" y="2828015"/>
            <a:ext cx="7196974"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Matt Jezyk, Senior Staff Software Engineer, Tesla</a:t>
            </a:r>
            <a:endParaRPr lang="en-US" sz="2400" dirty="0">
              <a:solidFill>
                <a:srgbClr val="60606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9F22E5E-D95B-45D5-A375-F55212B33061}"/>
              </a:ext>
            </a:extLst>
          </p:cNvPr>
          <p:cNvSpPr txBox="1"/>
          <p:nvPr/>
        </p:nvSpPr>
        <p:spPr>
          <a:xfrm>
            <a:off x="1738505" y="3675473"/>
            <a:ext cx="5915608" cy="830997"/>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Formerly Senior Engineering Manager</a:t>
            </a:r>
          </a:p>
          <a:p>
            <a:r>
              <a:rPr lang="en-AU" sz="2400" dirty="0" smtClean="0">
                <a:solidFill>
                  <a:srgbClr val="606060"/>
                </a:solidFill>
                <a:latin typeface="Arial" panose="020B0604020202020204" pitchFamily="34" charset="0"/>
                <a:cs typeface="Arial" panose="020B0604020202020204" pitchFamily="34" charset="0"/>
              </a:rPr>
              <a:t>Autodesk </a:t>
            </a:r>
            <a:r>
              <a:rPr lang="en-AU" sz="2400" dirty="0">
                <a:solidFill>
                  <a:srgbClr val="606060"/>
                </a:solidFill>
                <a:latin typeface="Arial" panose="020B0604020202020204" pitchFamily="34" charset="0"/>
                <a:cs typeface="Arial" panose="020B0604020202020204" pitchFamily="34" charset="0"/>
              </a:rPr>
              <a:t>AEC Generative Design </a:t>
            </a:r>
            <a:endParaRPr lang="en-US" sz="2400" dirty="0">
              <a:solidFill>
                <a:srgbClr val="606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11CCB3B-C514-488C-8774-139436D589FB}"/>
              </a:ext>
            </a:extLst>
          </p:cNvPr>
          <p:cNvSpPr txBox="1"/>
          <p:nvPr/>
        </p:nvSpPr>
        <p:spPr>
          <a:xfrm>
            <a:off x="1738505" y="4695145"/>
            <a:ext cx="5915608" cy="369332"/>
          </a:xfrm>
          <a:prstGeom prst="rect">
            <a:avLst/>
          </a:prstGeom>
          <a:noFill/>
        </p:spPr>
        <p:txBody>
          <a:bodyPr wrap="square" rtlCol="0">
            <a:spAutoFit/>
          </a:bodyPr>
          <a:lstStyle/>
          <a:p>
            <a:r>
              <a:rPr lang="en-AU" i="1" dirty="0" smtClean="0">
                <a:solidFill>
                  <a:srgbClr val="606060"/>
                </a:solidFill>
                <a:latin typeface="Arial" panose="020B0604020202020204" pitchFamily="34" charset="0"/>
                <a:cs typeface="Arial" panose="020B0604020202020204" pitchFamily="34" charset="0"/>
              </a:rPr>
              <a:t>@</a:t>
            </a:r>
            <a:r>
              <a:rPr lang="en-AU" i="1" dirty="0" err="1" smtClean="0">
                <a:solidFill>
                  <a:srgbClr val="606060"/>
                </a:solidFill>
                <a:latin typeface="Arial" panose="020B0604020202020204" pitchFamily="34" charset="0"/>
                <a:cs typeface="Arial" panose="020B0604020202020204" pitchFamily="34" charset="0"/>
              </a:rPr>
              <a:t>MattJezyk</a:t>
            </a:r>
            <a:endParaRPr lang="en-US" i="1"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57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9986436" y="3167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
        <p:nvSpPr>
          <p:cNvPr id="2" name="TextBox 1">
            <a:extLst>
              <a:ext uri="{FF2B5EF4-FFF2-40B4-BE49-F238E27FC236}">
                <a16:creationId xmlns:a16="http://schemas.microsoft.com/office/drawing/2014/main" id="{70BAC2D4-5563-41C4-B39F-5B8C7C379745}"/>
              </a:ext>
            </a:extLst>
          </p:cNvPr>
          <p:cNvSpPr txBox="1"/>
          <p:nvPr/>
        </p:nvSpPr>
        <p:spPr>
          <a:xfrm>
            <a:off x="6528340" y="2135516"/>
            <a:ext cx="2556627" cy="590803"/>
          </a:xfrm>
          <a:prstGeom prst="rect">
            <a:avLst/>
          </a:prstGeom>
          <a:noFill/>
        </p:spPr>
        <p:txBody>
          <a:bodyPr wrap="square" lIns="0" tIns="0" rIns="0" bIns="0" rtlCol="0">
            <a:spAutoFit/>
          </a:bodyPr>
          <a:lstStyle/>
          <a:p>
            <a:pPr>
              <a:lnSpc>
                <a:spcPct val="90000"/>
              </a:lnSpc>
            </a:pPr>
            <a:r>
              <a:rPr lang="en-US" sz="2133" b="1" dirty="0">
                <a:solidFill>
                  <a:srgbClr val="FFC000"/>
                </a:solidFill>
                <a:latin typeface="Arial" panose="020B0604020202020204" pitchFamily="34" charset="0"/>
              </a:rPr>
              <a:t>Professional Intelligence</a:t>
            </a:r>
          </a:p>
        </p:txBody>
      </p:sp>
      <p:sp>
        <p:nvSpPr>
          <p:cNvPr id="9" name="TextBox 8">
            <a:extLst>
              <a:ext uri="{FF2B5EF4-FFF2-40B4-BE49-F238E27FC236}">
                <a16:creationId xmlns:a16="http://schemas.microsoft.com/office/drawing/2014/main" id="{99BD4926-1D9D-41D9-9302-2FBAD2E353C2}"/>
              </a:ext>
            </a:extLst>
          </p:cNvPr>
          <p:cNvSpPr txBox="1"/>
          <p:nvPr/>
        </p:nvSpPr>
        <p:spPr>
          <a:xfrm>
            <a:off x="9005456" y="5165044"/>
            <a:ext cx="2556627" cy="590803"/>
          </a:xfrm>
          <a:prstGeom prst="rect">
            <a:avLst/>
          </a:prstGeom>
          <a:noFill/>
        </p:spPr>
        <p:txBody>
          <a:bodyPr wrap="square" lIns="0" tIns="0" rIns="0" bIns="0" rtlCol="0">
            <a:spAutoFit/>
          </a:bodyPr>
          <a:lstStyle/>
          <a:p>
            <a:pPr algn="ctr">
              <a:lnSpc>
                <a:spcPct val="90000"/>
              </a:lnSpc>
            </a:pPr>
            <a:r>
              <a:rPr lang="en-US" sz="2133" b="1" dirty="0">
                <a:solidFill>
                  <a:srgbClr val="FFC000"/>
                </a:solidFill>
                <a:latin typeface="Arial" panose="020B0604020202020204" pitchFamily="34" charset="0"/>
              </a:rPr>
              <a:t>Algorithmic Opportunity</a:t>
            </a:r>
          </a:p>
        </p:txBody>
      </p:sp>
    </p:spTree>
    <p:extLst>
      <p:ext uri="{BB962C8B-B14F-4D97-AF65-F5344CB8AC3E}">
        <p14:creationId xmlns:p14="http://schemas.microsoft.com/office/powerpoint/2010/main" val="12925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nthefold.autodesk.com/.a/6a017c3334c51a970b01b7c7ee118d970b-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 y="447"/>
            <a:ext cx="4571405" cy="68571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nthefold.autodesk.com/.a/6a017c3334c51a970b01b8d177d837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276" y="2555437"/>
            <a:ext cx="7619801" cy="43021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390" y="96653"/>
            <a:ext cx="2361892" cy="237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10339953" y="883668"/>
            <a:ext cx="1851252" cy="316333"/>
            <a:chOff x="21176417" y="4322855"/>
            <a:chExt cx="3241802" cy="553945"/>
          </a:xfrm>
        </p:grpSpPr>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76419" y="4322860"/>
              <a:ext cx="2909281" cy="5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8617" t="73448"/>
            <a:stretch/>
          </p:blipFill>
          <p:spPr bwMode="auto">
            <a:xfrm>
              <a:off x="21176417" y="4322855"/>
              <a:ext cx="3241802" cy="44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a:extLst>
              <a:ext uri="{FF2B5EF4-FFF2-40B4-BE49-F238E27FC236}">
                <a16:creationId xmlns:a16="http://schemas.microsoft.com/office/drawing/2014/main" id="{3C302478-F8EC-F244-B67A-09E8298A6801}"/>
              </a:ext>
            </a:extLst>
          </p:cNvPr>
          <p:cNvPicPr>
            <a:picLocks noChangeAspect="1"/>
          </p:cNvPicPr>
          <p:nvPr/>
        </p:nvPicPr>
        <p:blipFill>
          <a:blip r:embed="rId8"/>
          <a:stretch>
            <a:fillRect/>
          </a:stretch>
        </p:blipFill>
        <p:spPr>
          <a:xfrm>
            <a:off x="7647505" y="1256734"/>
            <a:ext cx="4379735" cy="957319"/>
          </a:xfrm>
          <a:prstGeom prst="rect">
            <a:avLst/>
          </a:prstGeom>
        </p:spPr>
      </p:pic>
    </p:spTree>
    <p:extLst>
      <p:ext uri="{BB962C8B-B14F-4D97-AF65-F5344CB8AC3E}">
        <p14:creationId xmlns:p14="http://schemas.microsoft.com/office/powerpoint/2010/main" val="150799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500"/>
                                        <p:tgtEl>
                                          <p:spTgt spid="5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500"/>
                                        <p:tgtEl>
                                          <p:spTgt spid="51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972" t="3379" r="9147" b="5623"/>
          <a:stretch/>
        </p:blipFill>
        <p:spPr>
          <a:xfrm>
            <a:off x="2934113" y="4456"/>
            <a:ext cx="6285681" cy="6802315"/>
          </a:xfrm>
          <a:prstGeom prst="rect">
            <a:avLst/>
          </a:prstGeom>
        </p:spPr>
      </p:pic>
    </p:spTree>
    <p:extLst>
      <p:ext uri="{BB962C8B-B14F-4D97-AF65-F5344CB8AC3E}">
        <p14:creationId xmlns:p14="http://schemas.microsoft.com/office/powerpoint/2010/main" val="341006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83" y="59411"/>
            <a:ext cx="9300988" cy="679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98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47"/>
            <a:ext cx="9355817"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5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412A1A-1AAB-4905-80FD-07D00B7C3025}"/>
              </a:ext>
            </a:extLst>
          </p:cNvPr>
          <p:cNvSpPr/>
          <p:nvPr/>
        </p:nvSpPr>
        <p:spPr>
          <a:xfrm>
            <a:off x="596899" y="4188162"/>
            <a:ext cx="6798208" cy="1015663"/>
          </a:xfrm>
          <a:prstGeom prst="rect">
            <a:avLst/>
          </a:prstGeom>
        </p:spPr>
        <p:txBody>
          <a:bodyPr wrap="none" anchor="ctr">
            <a:spAutoFit/>
          </a:bodyPr>
          <a:lstStyle/>
          <a:p>
            <a:r>
              <a:rPr lang="en-US" sz="2400" dirty="0"/>
              <a:t>Matt </a:t>
            </a:r>
            <a:r>
              <a:rPr lang="en-US" sz="2400" dirty="0" err="1"/>
              <a:t>Jezyk</a:t>
            </a:r>
            <a:endParaRPr lang="en-US" sz="2400" dirty="0"/>
          </a:p>
          <a:p>
            <a:r>
              <a:rPr lang="en-US" dirty="0"/>
              <a:t>Senior Staff Software Engineer, Tesla</a:t>
            </a:r>
          </a:p>
          <a:p>
            <a:r>
              <a:rPr lang="en-US" dirty="0"/>
              <a:t>Former Senior Engineering Manager, AEC Generative Design, Autodesk</a:t>
            </a:r>
          </a:p>
        </p:txBody>
      </p:sp>
      <p:pic>
        <p:nvPicPr>
          <p:cNvPr id="3" name="Picture 2">
            <a:extLst>
              <a:ext uri="{FF2B5EF4-FFF2-40B4-BE49-F238E27FC236}">
                <a16:creationId xmlns:a16="http://schemas.microsoft.com/office/drawing/2014/main" id="{6E7B1E97-CF23-6242-8BEA-7724E2F05C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3438" y="1094311"/>
            <a:ext cx="4813300" cy="2783429"/>
          </a:xfrm>
          <a:prstGeom prst="rect">
            <a:avLst/>
          </a:prstGeom>
        </p:spPr>
      </p:pic>
      <p:pic>
        <p:nvPicPr>
          <p:cNvPr id="5" name="Picture 4">
            <a:extLst>
              <a:ext uri="{FF2B5EF4-FFF2-40B4-BE49-F238E27FC236}">
                <a16:creationId xmlns:a16="http://schemas.microsoft.com/office/drawing/2014/main" id="{6C869025-5F30-0C46-9E94-232A167C8153}"/>
              </a:ext>
            </a:extLst>
          </p:cNvPr>
          <p:cNvPicPr>
            <a:picLocks noChangeAspect="1"/>
          </p:cNvPicPr>
          <p:nvPr/>
        </p:nvPicPr>
        <p:blipFill>
          <a:blip r:embed="rId4"/>
          <a:stretch>
            <a:fillRect/>
          </a:stretch>
        </p:blipFill>
        <p:spPr>
          <a:xfrm>
            <a:off x="596899" y="1094311"/>
            <a:ext cx="4948317" cy="2783428"/>
          </a:xfrm>
          <a:prstGeom prst="rect">
            <a:avLst/>
          </a:prstGeom>
        </p:spPr>
      </p:pic>
      <p:pic>
        <p:nvPicPr>
          <p:cNvPr id="6" name="Picture 5">
            <a:extLst>
              <a:ext uri="{FF2B5EF4-FFF2-40B4-BE49-F238E27FC236}">
                <a16:creationId xmlns:a16="http://schemas.microsoft.com/office/drawing/2014/main" id="{A2AECC22-0BC1-8B49-BC66-40D1673F74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2719910"/>
            <a:ext cx="660568" cy="660568"/>
          </a:xfrm>
          <a:prstGeom prst="rect">
            <a:avLst/>
          </a:prstGeom>
        </p:spPr>
      </p:pic>
    </p:spTree>
    <p:extLst>
      <p:ext uri="{BB962C8B-B14F-4D97-AF65-F5344CB8AC3E}">
        <p14:creationId xmlns:p14="http://schemas.microsoft.com/office/powerpoint/2010/main" val="42533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7"/>
            <a:ext cx="9287891"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19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_G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991"/>
          <a:stretch/>
        </p:blipFill>
        <p:spPr>
          <a:xfrm>
            <a:off x="381744" y="447"/>
            <a:ext cx="11315291" cy="6857108"/>
          </a:xfrm>
          <a:prstGeom prst="rect">
            <a:avLst/>
          </a:prstGeom>
        </p:spPr>
      </p:pic>
      <p:sp>
        <p:nvSpPr>
          <p:cNvPr id="4" name="Content Placeholder 3"/>
          <p:cNvSpPr>
            <a:spLocks noGrp="1"/>
          </p:cNvSpPr>
          <p:nvPr>
            <p:ph idx="4294967295"/>
          </p:nvPr>
        </p:nvSpPr>
        <p:spPr/>
        <p:txBody>
          <a:bodyPr/>
          <a:lstStyle/>
          <a:p>
            <a:pPr marL="0" indent="0">
              <a:buNone/>
            </a:pPr>
            <a:r>
              <a:rPr lang="en-US"/>
              <a:t> </a:t>
            </a:r>
          </a:p>
        </p:txBody>
      </p:sp>
      <p:sp>
        <p:nvSpPr>
          <p:cNvPr id="3" name="Rectangle 2">
            <a:extLst>
              <a:ext uri="{FF2B5EF4-FFF2-40B4-BE49-F238E27FC236}">
                <a16:creationId xmlns:a16="http://schemas.microsoft.com/office/drawing/2014/main" id="{6392BAEC-16A9-4543-9A0D-F6C55B98B007}"/>
              </a:ext>
            </a:extLst>
          </p:cNvPr>
          <p:cNvSpPr/>
          <p:nvPr/>
        </p:nvSpPr>
        <p:spPr>
          <a:xfrm>
            <a:off x="5934418" y="3182780"/>
            <a:ext cx="261610" cy="461665"/>
          </a:xfrm>
          <a:prstGeom prst="rect">
            <a:avLst/>
          </a:prstGeom>
        </p:spPr>
        <p:txBody>
          <a:bodyPr wrap="none">
            <a:spAutoFit/>
          </a:bodyPr>
          <a:lstStyle/>
          <a:p>
            <a:r>
              <a:rPr lang="en-US" sz="2400" dirty="0">
                <a:solidFill>
                  <a:srgbClr val="000000"/>
                </a:solidFill>
                <a:latin typeface="Times New Roman" panose="02020603050405020304" pitchFamily="18" charset="0"/>
              </a:rPr>
              <a:t> </a:t>
            </a:r>
            <a:endParaRPr lang="en-US" sz="2400" dirty="0">
              <a:latin typeface="Arial" panose="020B0604020202020204" pitchFamily="34" charset="0"/>
            </a:endParaRPr>
          </a:p>
        </p:txBody>
      </p:sp>
    </p:spTree>
    <p:extLst>
      <p:ext uri="{BB962C8B-B14F-4D97-AF65-F5344CB8AC3E}">
        <p14:creationId xmlns:p14="http://schemas.microsoft.com/office/powerpoint/2010/main" val="392655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 Project 3.mp4">
            <a:hlinkClick r:id="" action="ppaction://media"/>
          </p:cNvPr>
          <p:cNvPicPr>
            <a:picLocks noChangeAspect="1"/>
          </p:cNvPicPr>
          <p:nvPr>
            <a:videoFile r:link="rId1"/>
            <p:extLst>
              <p:ext uri="{DAA4B4D4-6D71-4841-9C94-3DE7FCFB9230}">
                <p14:media xmlns:p14="http://schemas.microsoft.com/office/powerpoint/2010/main" r:embed="rId2">
                  <p14:trim st="86275" end="9698"/>
                </p14:media>
              </p:ext>
            </p:extLst>
          </p:nvPr>
        </p:nvPicPr>
        <p:blipFill>
          <a:blip r:embed="rId5"/>
          <a:stretch>
            <a:fillRect/>
          </a:stretch>
        </p:blipFill>
        <p:spPr>
          <a:xfrm>
            <a:off x="0" y="1"/>
            <a:ext cx="12200731" cy="6867524"/>
          </a:xfrm>
          <a:prstGeom prst="rect">
            <a:avLst/>
          </a:prstGeom>
        </p:spPr>
      </p:pic>
    </p:spTree>
    <p:extLst>
      <p:ext uri="{BB962C8B-B14F-4D97-AF65-F5344CB8AC3E}">
        <p14:creationId xmlns:p14="http://schemas.microsoft.com/office/powerpoint/2010/main" val="378178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335"/>
            <a:ext cx="12190805" cy="6857331"/>
          </a:xfrm>
          <a:prstGeom prst="rect">
            <a:avLst/>
          </a:prstGeom>
        </p:spPr>
      </p:pic>
    </p:spTree>
    <p:extLst>
      <p:ext uri="{BB962C8B-B14F-4D97-AF65-F5344CB8AC3E}">
        <p14:creationId xmlns:p14="http://schemas.microsoft.com/office/powerpoint/2010/main" val="138913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W_AEC-AU17_LV_rev6DB">
            <a:hlinkClick r:id="" action="ppaction://media"/>
            <a:extLst>
              <a:ext uri="{FF2B5EF4-FFF2-40B4-BE49-F238E27FC236}">
                <a16:creationId xmlns:a16="http://schemas.microsoft.com/office/drawing/2014/main" id="{016E1575-BF0B-4B1F-A6F3-CDB01B5D266A}"/>
              </a:ext>
            </a:extLst>
          </p:cNvPr>
          <p:cNvPicPr>
            <a:picLocks noChangeAspect="1"/>
          </p:cNvPicPr>
          <p:nvPr>
            <a:videoFile r:link="rId1"/>
            <p:extLst>
              <p:ext uri="{DAA4B4D4-6D71-4841-9C94-3DE7FCFB9230}">
                <p14:media xmlns:p14="http://schemas.microsoft.com/office/powerpoint/2010/main" r:embed="rId2">
                  <p14:trim st="7701"/>
                </p14:media>
              </p:ext>
            </p:extLst>
          </p:nvPr>
        </p:nvPicPr>
        <p:blipFill>
          <a:blip r:embed="rId4"/>
          <a:stretch>
            <a:fillRect/>
          </a:stretch>
        </p:blipFill>
        <p:spPr>
          <a:xfrm>
            <a:off x="328653" y="0"/>
            <a:ext cx="11315627" cy="6365040"/>
          </a:xfrm>
          <a:prstGeom prst="rect">
            <a:avLst/>
          </a:prstGeom>
        </p:spPr>
      </p:pic>
    </p:spTree>
    <p:extLst>
      <p:ext uri="{BB962C8B-B14F-4D97-AF65-F5344CB8AC3E}">
        <p14:creationId xmlns:p14="http://schemas.microsoft.com/office/powerpoint/2010/main" val="213973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801722" y="662152"/>
            <a:ext cx="10588556" cy="4950372"/>
          </a:xfrm>
        </p:spPr>
        <p:txBody>
          <a:bodyPr>
            <a:normAutofit/>
          </a:bodyPr>
          <a:lstStyle/>
          <a:p>
            <a:r>
              <a:rPr lang="en-US" dirty="0"/>
              <a:t/>
            </a:r>
            <a:br>
              <a:rPr lang="en-US" dirty="0"/>
            </a:br>
            <a:r>
              <a:rPr lang="en-US" dirty="0"/>
              <a:t/>
            </a:r>
            <a:br>
              <a:rPr lang="en-US" dirty="0"/>
            </a:br>
            <a:r>
              <a:rPr lang="en-US" dirty="0"/>
              <a:t>“We want to be able to learn from more designs than it is physically possible to generate or evaluate ‘by hand’.”</a:t>
            </a:r>
            <a:br>
              <a:rPr lang="en-US" dirty="0"/>
            </a:br>
            <a:r>
              <a:rPr lang="en-US" dirty="0"/>
              <a:t>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183704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a:t>How!?</a:t>
            </a:r>
          </a:p>
        </p:txBody>
      </p:sp>
    </p:spTree>
    <p:extLst>
      <p:ext uri="{BB962C8B-B14F-4D97-AF65-F5344CB8AC3E}">
        <p14:creationId xmlns:p14="http://schemas.microsoft.com/office/powerpoint/2010/main" val="1707614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1ABCDC-15B9-4BE3-AC7F-FD121CA33C19}"/>
              </a:ext>
            </a:extLst>
          </p:cNvPr>
          <p:cNvSpPr>
            <a:spLocks noGrp="1"/>
          </p:cNvSpPr>
          <p:nvPr>
            <p:ph type="title"/>
          </p:nvPr>
        </p:nvSpPr>
        <p:spPr>
          <a:xfrm>
            <a:off x="315686" y="68389"/>
            <a:ext cx="10515600" cy="1325563"/>
          </a:xfrm>
        </p:spPr>
        <p:txBody>
          <a:bodyPr/>
          <a:lstStyle/>
          <a:p>
            <a:r>
              <a:rPr lang="en-US" dirty="0"/>
              <a:t>What is Project Refinery?</a:t>
            </a:r>
          </a:p>
        </p:txBody>
      </p:sp>
      <p:sp>
        <p:nvSpPr>
          <p:cNvPr id="5" name="Content Placeholder 4">
            <a:extLst>
              <a:ext uri="{FF2B5EF4-FFF2-40B4-BE49-F238E27FC236}">
                <a16:creationId xmlns:a16="http://schemas.microsoft.com/office/drawing/2014/main" id="{862070B4-6C4A-4C55-9C78-E1ED9E8A5BAB}"/>
              </a:ext>
            </a:extLst>
          </p:cNvPr>
          <p:cNvSpPr>
            <a:spLocks noGrp="1"/>
          </p:cNvSpPr>
          <p:nvPr>
            <p:ph idx="1"/>
          </p:nvPr>
        </p:nvSpPr>
        <p:spPr>
          <a:xfrm>
            <a:off x="406401" y="1498600"/>
            <a:ext cx="4293209" cy="5181600"/>
          </a:xfrm>
        </p:spPr>
        <p:txBody>
          <a:bodyPr>
            <a:normAutofit/>
          </a:bodyPr>
          <a:lstStyle/>
          <a:p>
            <a:r>
              <a:rPr lang="en-US" sz="2400" dirty="0"/>
              <a:t>Automatically run Dynamo created logic to create options</a:t>
            </a:r>
          </a:p>
          <a:p>
            <a:r>
              <a:rPr lang="en-US" sz="2400" dirty="0"/>
              <a:t>Works on Dynamo for Revit or Dynamo Sandbox</a:t>
            </a:r>
          </a:p>
          <a:p>
            <a:r>
              <a:rPr lang="en-US" sz="2400" dirty="0"/>
              <a:t>Created for one customer VanWijnen 2/2018</a:t>
            </a:r>
          </a:p>
          <a:p>
            <a:r>
              <a:rPr lang="en-US" sz="2400" dirty="0"/>
              <a:t>Public Beta 11/2018</a:t>
            </a:r>
          </a:p>
        </p:txBody>
      </p:sp>
      <p:pic>
        <p:nvPicPr>
          <p:cNvPr id="1026" name="Picture 2" descr="https://through-the-interface.typepad.com/.a/6a00d83452464869e2022ad39fd728200d-pi">
            <a:extLst>
              <a:ext uri="{FF2B5EF4-FFF2-40B4-BE49-F238E27FC236}">
                <a16:creationId xmlns:a16="http://schemas.microsoft.com/office/drawing/2014/main" id="{1E5B8C73-0236-4CE0-AAC8-CD0688400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722" y="1393952"/>
            <a:ext cx="6817767" cy="426110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08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E8DD6-DF29-4024-9F22-7FD820643F4F}"/>
              </a:ext>
            </a:extLst>
          </p:cNvPr>
          <p:cNvPicPr>
            <a:picLocks noChangeAspect="1"/>
          </p:cNvPicPr>
          <p:nvPr/>
        </p:nvPicPr>
        <p:blipFill>
          <a:blip r:embed="rId2"/>
          <a:stretch>
            <a:fillRect/>
          </a:stretch>
        </p:blipFill>
        <p:spPr>
          <a:xfrm>
            <a:off x="2561551" y="401321"/>
            <a:ext cx="8037355" cy="5126508"/>
          </a:xfrm>
          <a:prstGeom prst="rect">
            <a:avLst/>
          </a:prstGeom>
        </p:spPr>
      </p:pic>
      <p:sp>
        <p:nvSpPr>
          <p:cNvPr id="6" name="Rectangle 5">
            <a:extLst>
              <a:ext uri="{FF2B5EF4-FFF2-40B4-BE49-F238E27FC236}">
                <a16:creationId xmlns:a16="http://schemas.microsoft.com/office/drawing/2014/main" id="{66843FD3-2B35-4B2C-A1DA-BC12BF83E665}"/>
              </a:ext>
            </a:extLst>
          </p:cNvPr>
          <p:cNvSpPr/>
          <p:nvPr/>
        </p:nvSpPr>
        <p:spPr>
          <a:xfrm>
            <a:off x="2752267" y="5641499"/>
            <a:ext cx="6878183" cy="461665"/>
          </a:xfrm>
          <a:prstGeom prst="rect">
            <a:avLst/>
          </a:prstGeom>
        </p:spPr>
        <p:txBody>
          <a:bodyPr wrap="square">
            <a:spAutoFit/>
          </a:bodyPr>
          <a:lstStyle/>
          <a:p>
            <a:pPr algn="ctr" defTabSz="812760"/>
            <a:r>
              <a:rPr lang="en-US" sz="2400" b="1" dirty="0">
                <a:solidFill>
                  <a:srgbClr val="3C3C3C"/>
                </a:solidFill>
                <a:latin typeface="Arial" panose="020B0604020202020204" pitchFamily="34" charset="0"/>
                <a:cs typeface="Arial" panose="020B0604020202020204" pitchFamily="34" charset="0"/>
                <a:hlinkClick r:id="rId3"/>
              </a:rPr>
              <a:t>autodesk.com/solutions/refinery-beta</a:t>
            </a:r>
            <a:endParaRPr lang="en-US" sz="2400" b="1" dirty="0">
              <a:solidFill>
                <a:srgbClr val="3C3C3C"/>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E336966-288A-4CBB-9A5F-CDB38F678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63" y="3215968"/>
            <a:ext cx="2311861" cy="2311861"/>
          </a:xfrm>
          <a:prstGeom prst="rect">
            <a:avLst/>
          </a:prstGeom>
        </p:spPr>
      </p:pic>
    </p:spTree>
    <p:extLst>
      <p:ext uri="{BB962C8B-B14F-4D97-AF65-F5344CB8AC3E}">
        <p14:creationId xmlns:p14="http://schemas.microsoft.com/office/powerpoint/2010/main" val="1877636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EF06-BFF4-4E69-820A-D042895C8ED1}"/>
              </a:ext>
            </a:extLst>
          </p:cNvPr>
          <p:cNvSpPr>
            <a:spLocks noGrp="1"/>
          </p:cNvSpPr>
          <p:nvPr>
            <p:ph type="title"/>
          </p:nvPr>
        </p:nvSpPr>
        <p:spPr>
          <a:xfrm>
            <a:off x="406400" y="381000"/>
            <a:ext cx="11379200" cy="609600"/>
          </a:xfrm>
        </p:spPr>
        <p:txBody>
          <a:bodyPr/>
          <a:lstStyle/>
          <a:p>
            <a:r>
              <a:rPr lang="en-US"/>
              <a:t>Generative Design Preparation</a:t>
            </a:r>
          </a:p>
        </p:txBody>
      </p:sp>
      <p:sp>
        <p:nvSpPr>
          <p:cNvPr id="4" name="Text Placeholder 3">
            <a:extLst>
              <a:ext uri="{FF2B5EF4-FFF2-40B4-BE49-F238E27FC236}">
                <a16:creationId xmlns:a16="http://schemas.microsoft.com/office/drawing/2014/main" id="{223C4424-B581-47D9-A329-9EFCE91AB70C}"/>
              </a:ext>
            </a:extLst>
          </p:cNvPr>
          <p:cNvSpPr>
            <a:spLocks noGrp="1"/>
          </p:cNvSpPr>
          <p:nvPr>
            <p:ph type="body" sz="quarter" idx="10"/>
          </p:nvPr>
        </p:nvSpPr>
        <p:spPr/>
        <p:txBody>
          <a:bodyPr/>
          <a:lstStyle/>
          <a:p>
            <a:r>
              <a:rPr lang="en-US"/>
              <a:t>How to get started</a:t>
            </a:r>
          </a:p>
        </p:txBody>
      </p:sp>
      <p:sp>
        <p:nvSpPr>
          <p:cNvPr id="6" name="Content Placeholder 5">
            <a:extLst>
              <a:ext uri="{FF2B5EF4-FFF2-40B4-BE49-F238E27FC236}">
                <a16:creationId xmlns:a16="http://schemas.microsoft.com/office/drawing/2014/main" id="{82087D88-E7C0-4A27-8213-26FF60AD79BA}"/>
              </a:ext>
            </a:extLst>
          </p:cNvPr>
          <p:cNvSpPr>
            <a:spLocks noGrp="1"/>
          </p:cNvSpPr>
          <p:nvPr>
            <p:ph idx="1"/>
          </p:nvPr>
        </p:nvSpPr>
        <p:spPr>
          <a:xfrm>
            <a:off x="406400" y="1825625"/>
            <a:ext cx="6055360" cy="4351338"/>
          </a:xfrm>
        </p:spPr>
        <p:txBody>
          <a:bodyPr>
            <a:normAutofit/>
          </a:bodyPr>
          <a:lstStyle/>
          <a:p>
            <a:pPr marL="457189" indent="-457189">
              <a:buFont typeface="+mj-lt"/>
              <a:buAutoNum type="arabicPeriod"/>
            </a:pPr>
            <a:r>
              <a:rPr lang="en-US" sz="2400" dirty="0"/>
              <a:t>Understand what you want to achieve</a:t>
            </a:r>
          </a:p>
          <a:p>
            <a:pPr marL="457189" indent="-457189">
              <a:buFont typeface="+mj-lt"/>
              <a:buAutoNum type="arabicPeriod"/>
            </a:pPr>
            <a:r>
              <a:rPr lang="en-US" sz="2400" dirty="0"/>
              <a:t>Define your problem</a:t>
            </a:r>
          </a:p>
          <a:p>
            <a:pPr marL="457189" indent="-457189">
              <a:buFont typeface="+mj-lt"/>
              <a:buAutoNum type="arabicPeriod"/>
            </a:pPr>
            <a:r>
              <a:rPr lang="en-US" sz="2400" dirty="0"/>
              <a:t>Decide on ways to measure success</a:t>
            </a:r>
          </a:p>
          <a:p>
            <a:pPr marL="457189" indent="-457189">
              <a:buFont typeface="+mj-lt"/>
              <a:buAutoNum type="arabicPeriod"/>
            </a:pPr>
            <a:r>
              <a:rPr lang="en-US" sz="2400" dirty="0"/>
              <a:t>Think about how to review the results</a:t>
            </a:r>
          </a:p>
          <a:p>
            <a:endParaRPr lang="en-US" sz="2400" dirty="0"/>
          </a:p>
        </p:txBody>
      </p:sp>
      <p:pic>
        <p:nvPicPr>
          <p:cNvPr id="5" name="Picture 4">
            <a:extLst>
              <a:ext uri="{FF2B5EF4-FFF2-40B4-BE49-F238E27FC236}">
                <a16:creationId xmlns:a16="http://schemas.microsoft.com/office/drawing/2014/main" id="{8BFD46A6-882A-4996-8DA1-4004C33AC36F}"/>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48937"/>
          <a:stretch/>
        </p:blipFill>
        <p:spPr>
          <a:xfrm>
            <a:off x="6919211" y="0"/>
            <a:ext cx="5272789" cy="6858000"/>
          </a:xfrm>
          <a:prstGeom prst="rect">
            <a:avLst/>
          </a:prstGeom>
        </p:spPr>
      </p:pic>
    </p:spTree>
    <p:extLst>
      <p:ext uri="{BB962C8B-B14F-4D97-AF65-F5344CB8AC3E}">
        <p14:creationId xmlns:p14="http://schemas.microsoft.com/office/powerpoint/2010/main" val="571332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00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458189" y="243840"/>
            <a:ext cx="10515600" cy="912458"/>
          </a:xfrm>
        </p:spPr>
        <p:txBody>
          <a:bodyPr/>
          <a:lstStyle/>
          <a:p>
            <a:r>
              <a:rPr lang="en-US" dirty="0"/>
              <a:t>Traditional Design Process</a:t>
            </a:r>
          </a:p>
        </p:txBody>
      </p:sp>
      <p:pic>
        <p:nvPicPr>
          <p:cNvPr id="1026" name="Picture 2" descr="BuyJohn Lewis &amp; Partners Battleship Game Online at johnlewis.com">
            <a:extLst>
              <a:ext uri="{FF2B5EF4-FFF2-40B4-BE49-F238E27FC236}">
                <a16:creationId xmlns:a16="http://schemas.microsoft.com/office/drawing/2014/main" id="{E376D634-F091-4D74-BADA-E88ADE700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10" b="13892"/>
          <a:stretch/>
        </p:blipFill>
        <p:spPr bwMode="auto">
          <a:xfrm>
            <a:off x="2671639" y="1003117"/>
            <a:ext cx="5671931" cy="552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434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697644" y="-108271"/>
            <a:ext cx="10515600" cy="1325563"/>
          </a:xfrm>
        </p:spPr>
        <p:txBody>
          <a:bodyPr/>
          <a:lstStyle/>
          <a:p>
            <a:pPr algn="l"/>
            <a:r>
              <a:rPr lang="en-US" dirty="0"/>
              <a:t>Generative Design Process</a:t>
            </a:r>
          </a:p>
        </p:txBody>
      </p:sp>
      <p:grpSp>
        <p:nvGrpSpPr>
          <p:cNvPr id="30" name="Group 29">
            <a:extLst>
              <a:ext uri="{FF2B5EF4-FFF2-40B4-BE49-F238E27FC236}">
                <a16:creationId xmlns:a16="http://schemas.microsoft.com/office/drawing/2014/main" id="{7A17583F-5FE7-4CEE-B23F-F585D307A2A3}"/>
              </a:ext>
            </a:extLst>
          </p:cNvPr>
          <p:cNvGrpSpPr/>
          <p:nvPr/>
        </p:nvGrpSpPr>
        <p:grpSpPr>
          <a:xfrm>
            <a:off x="660540" y="1207248"/>
            <a:ext cx="11029436" cy="5515052"/>
            <a:chOff x="494582" y="1946787"/>
            <a:chExt cx="11097650" cy="6010132"/>
          </a:xfrm>
        </p:grpSpPr>
        <p:sp>
          <p:nvSpPr>
            <p:cNvPr id="5" name="TextBox 4">
              <a:extLst>
                <a:ext uri="{FF2B5EF4-FFF2-40B4-BE49-F238E27FC236}">
                  <a16:creationId xmlns:a16="http://schemas.microsoft.com/office/drawing/2014/main" id="{90456CC4-EACE-4F98-ADB2-5BF7C6BA0164}"/>
                </a:ext>
              </a:extLst>
            </p:cNvPr>
            <p:cNvSpPr txBox="1"/>
            <p:nvPr/>
          </p:nvSpPr>
          <p:spPr>
            <a:xfrm>
              <a:off x="1220943" y="5542001"/>
              <a:ext cx="1976933" cy="1770661"/>
            </a:xfrm>
            <a:prstGeom prst="rect">
              <a:avLst/>
            </a:prstGeom>
            <a:noFill/>
          </p:spPr>
          <p:txBody>
            <a:bodyPr wrap="square" lIns="0" tIns="0" rIns="0" bIns="0" rtlCol="0">
              <a:spAutoFit/>
            </a:bodyPr>
            <a:lstStyle/>
            <a:p>
              <a:pPr>
                <a:lnSpc>
                  <a:spcPct val="90000"/>
                </a:lnSpc>
              </a:pPr>
              <a:r>
                <a:rPr lang="en-US" sz="3200" b="1" dirty="0">
                  <a:latin typeface="Arial" panose="020B0604020202020204" pitchFamily="34" charset="0"/>
                </a:rPr>
                <a:t>PEOPLE</a:t>
              </a: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6" name="TextBox 5">
              <a:extLst>
                <a:ext uri="{FF2B5EF4-FFF2-40B4-BE49-F238E27FC236}">
                  <a16:creationId xmlns:a16="http://schemas.microsoft.com/office/drawing/2014/main" id="{535088FF-2B8A-45B9-A206-81F29A63842F}"/>
                </a:ext>
              </a:extLst>
            </p:cNvPr>
            <p:cNvSpPr txBox="1"/>
            <p:nvPr/>
          </p:nvSpPr>
          <p:spPr>
            <a:xfrm>
              <a:off x="4523877" y="2441250"/>
              <a:ext cx="2596713" cy="965759"/>
            </a:xfrm>
            <a:prstGeom prst="rect">
              <a:avLst/>
            </a:prstGeom>
            <a:noFill/>
          </p:spPr>
          <p:txBody>
            <a:bodyPr wrap="square" lIns="0" tIns="0" rIns="0" bIns="0" rtlCol="0">
              <a:spAutoFit/>
            </a:bodyPr>
            <a:lstStyle/>
            <a:p>
              <a:pPr algn="ctr">
                <a:lnSpc>
                  <a:spcPct val="90000"/>
                </a:lnSpc>
              </a:pPr>
              <a:r>
                <a:rPr lang="en-US" sz="2133" dirty="0">
                  <a:latin typeface="Arial" panose="020B0604020202020204" pitchFamily="34" charset="0"/>
                </a:rPr>
                <a:t>Refinery generates iterations on your behalf </a:t>
              </a:r>
            </a:p>
          </p:txBody>
        </p:sp>
        <p:cxnSp>
          <p:nvCxnSpPr>
            <p:cNvPr id="7" name="Straight Connector 6">
              <a:extLst>
                <a:ext uri="{FF2B5EF4-FFF2-40B4-BE49-F238E27FC236}">
                  <a16:creationId xmlns:a16="http://schemas.microsoft.com/office/drawing/2014/main" id="{B8058C4F-A86C-4060-9415-1889CB465DB0}"/>
                </a:ext>
              </a:extLst>
            </p:cNvPr>
            <p:cNvCxnSpPr/>
            <p:nvPr/>
          </p:nvCxnSpPr>
          <p:spPr>
            <a:xfrm>
              <a:off x="494582" y="4355690"/>
              <a:ext cx="1109765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714F97D-6863-4625-8510-AF53FB17A377}"/>
                </a:ext>
              </a:extLst>
            </p:cNvPr>
            <p:cNvCxnSpPr/>
            <p:nvPr/>
          </p:nvCxnSpPr>
          <p:spPr>
            <a:xfrm>
              <a:off x="3500284"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51D0C1-A641-4FCA-A70A-F492472EF314}"/>
                </a:ext>
              </a:extLst>
            </p:cNvPr>
            <p:cNvCxnSpPr/>
            <p:nvPr/>
          </p:nvCxnSpPr>
          <p:spPr>
            <a:xfrm>
              <a:off x="8485239"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3A43820-3D89-4AE6-99B0-4AC035AFE831}"/>
                </a:ext>
              </a:extLst>
            </p:cNvPr>
            <p:cNvSpPr/>
            <p:nvPr/>
          </p:nvSpPr>
          <p:spPr>
            <a:xfrm rot="18967641">
              <a:off x="8736076" y="2817717"/>
              <a:ext cx="1392270" cy="462860"/>
            </a:xfrm>
            <a:prstGeom prst="rect">
              <a:avLst/>
            </a:prstGeom>
          </p:spPr>
          <p:txBody>
            <a:bodyPr wrap="none">
              <a:spAutoFit/>
            </a:bodyPr>
            <a:lstStyle/>
            <a:p>
              <a:pPr>
                <a:lnSpc>
                  <a:spcPct val="90000"/>
                </a:lnSpc>
              </a:pPr>
              <a:r>
                <a:rPr lang="en-US" sz="2400" dirty="0">
                  <a:latin typeface="Arial" panose="020B0604020202020204" pitchFamily="34" charset="0"/>
                </a:rPr>
                <a:t>Evaluate</a:t>
              </a:r>
            </a:p>
          </p:txBody>
        </p:sp>
        <p:sp>
          <p:nvSpPr>
            <p:cNvPr id="11" name="Rectangle 10">
              <a:extLst>
                <a:ext uri="{FF2B5EF4-FFF2-40B4-BE49-F238E27FC236}">
                  <a16:creationId xmlns:a16="http://schemas.microsoft.com/office/drawing/2014/main" id="{BDBB0A24-08AA-47E8-BDE0-A4CCCCA81DE5}"/>
                </a:ext>
              </a:extLst>
            </p:cNvPr>
            <p:cNvSpPr/>
            <p:nvPr/>
          </p:nvSpPr>
          <p:spPr>
            <a:xfrm rot="18967641">
              <a:off x="9499614" y="2877186"/>
              <a:ext cx="1116462" cy="462860"/>
            </a:xfrm>
            <a:prstGeom prst="rect">
              <a:avLst/>
            </a:prstGeom>
          </p:spPr>
          <p:txBody>
            <a:bodyPr wrap="none">
              <a:spAutoFit/>
            </a:bodyPr>
            <a:lstStyle/>
            <a:p>
              <a:pPr>
                <a:lnSpc>
                  <a:spcPct val="90000"/>
                </a:lnSpc>
              </a:pPr>
              <a:r>
                <a:rPr lang="en-US" sz="2400" dirty="0">
                  <a:latin typeface="Arial" panose="020B0604020202020204" pitchFamily="34" charset="0"/>
                </a:rPr>
                <a:t>Curate</a:t>
              </a:r>
            </a:p>
          </p:txBody>
        </p:sp>
        <p:sp>
          <p:nvSpPr>
            <p:cNvPr id="12" name="Rectangle 11">
              <a:extLst>
                <a:ext uri="{FF2B5EF4-FFF2-40B4-BE49-F238E27FC236}">
                  <a16:creationId xmlns:a16="http://schemas.microsoft.com/office/drawing/2014/main" id="{06D62195-325E-4061-8DD2-59FC0FB23CDB}"/>
                </a:ext>
              </a:extLst>
            </p:cNvPr>
            <p:cNvSpPr/>
            <p:nvPr/>
          </p:nvSpPr>
          <p:spPr>
            <a:xfrm rot="18967641">
              <a:off x="10177209" y="2817717"/>
              <a:ext cx="979363" cy="462860"/>
            </a:xfrm>
            <a:prstGeom prst="rect">
              <a:avLst/>
            </a:prstGeom>
          </p:spPr>
          <p:txBody>
            <a:bodyPr wrap="none">
              <a:spAutoFit/>
            </a:bodyPr>
            <a:lstStyle/>
            <a:p>
              <a:pPr>
                <a:lnSpc>
                  <a:spcPct val="90000"/>
                </a:lnSpc>
              </a:pPr>
              <a:r>
                <a:rPr lang="en-US" sz="2400" dirty="0">
                  <a:latin typeface="Arial" panose="020B0604020202020204" pitchFamily="34" charset="0"/>
                </a:rPr>
                <a:t>Detail</a:t>
              </a:r>
            </a:p>
          </p:txBody>
        </p:sp>
        <p:sp>
          <p:nvSpPr>
            <p:cNvPr id="13" name="Rectangle 12">
              <a:extLst>
                <a:ext uri="{FF2B5EF4-FFF2-40B4-BE49-F238E27FC236}">
                  <a16:creationId xmlns:a16="http://schemas.microsoft.com/office/drawing/2014/main" id="{24D449F3-D0AB-454E-8400-B74E5130BAF1}"/>
                </a:ext>
              </a:extLst>
            </p:cNvPr>
            <p:cNvSpPr/>
            <p:nvPr/>
          </p:nvSpPr>
          <p:spPr>
            <a:xfrm rot="18967641">
              <a:off x="609827" y="2817717"/>
              <a:ext cx="1340657" cy="462860"/>
            </a:xfrm>
            <a:prstGeom prst="rect">
              <a:avLst/>
            </a:prstGeom>
          </p:spPr>
          <p:txBody>
            <a:bodyPr wrap="none">
              <a:spAutoFit/>
            </a:bodyPr>
            <a:lstStyle/>
            <a:p>
              <a:pPr>
                <a:lnSpc>
                  <a:spcPct val="90000"/>
                </a:lnSpc>
              </a:pPr>
              <a:r>
                <a:rPr lang="en-US" sz="2400" dirty="0">
                  <a:latin typeface="Arial" panose="020B0604020202020204" pitchFamily="34" charset="0"/>
                </a:rPr>
                <a:t>Concept</a:t>
              </a:r>
            </a:p>
          </p:txBody>
        </p:sp>
        <p:sp>
          <p:nvSpPr>
            <p:cNvPr id="14" name="Rectangle 13">
              <a:extLst>
                <a:ext uri="{FF2B5EF4-FFF2-40B4-BE49-F238E27FC236}">
                  <a16:creationId xmlns:a16="http://schemas.microsoft.com/office/drawing/2014/main" id="{BEE89B3E-C06E-45BE-8FB5-FE97CC0BE5A4}"/>
                </a:ext>
              </a:extLst>
            </p:cNvPr>
            <p:cNvSpPr/>
            <p:nvPr/>
          </p:nvSpPr>
          <p:spPr>
            <a:xfrm rot="18967641">
              <a:off x="1194203" y="2711064"/>
              <a:ext cx="1753564" cy="462860"/>
            </a:xfrm>
            <a:prstGeom prst="rect">
              <a:avLst/>
            </a:prstGeom>
          </p:spPr>
          <p:txBody>
            <a:bodyPr wrap="none">
              <a:spAutoFit/>
            </a:bodyPr>
            <a:lstStyle/>
            <a:p>
              <a:pPr>
                <a:lnSpc>
                  <a:spcPct val="90000"/>
                </a:lnSpc>
              </a:pPr>
              <a:r>
                <a:rPr lang="en-US" sz="2400" dirty="0">
                  <a:latin typeface="Arial" panose="020B0604020202020204" pitchFamily="34" charset="0"/>
                </a:rPr>
                <a:t>Constraints</a:t>
              </a:r>
            </a:p>
          </p:txBody>
        </p:sp>
        <p:sp>
          <p:nvSpPr>
            <p:cNvPr id="15" name="Rectangle 14">
              <a:extLst>
                <a:ext uri="{FF2B5EF4-FFF2-40B4-BE49-F238E27FC236}">
                  <a16:creationId xmlns:a16="http://schemas.microsoft.com/office/drawing/2014/main" id="{28F1C5BE-F384-4BF5-B22F-F5E66EF26F90}"/>
                </a:ext>
              </a:extLst>
            </p:cNvPr>
            <p:cNvSpPr/>
            <p:nvPr/>
          </p:nvSpPr>
          <p:spPr>
            <a:xfrm rot="18967641">
              <a:off x="2032513" y="2875074"/>
              <a:ext cx="995492" cy="462860"/>
            </a:xfrm>
            <a:prstGeom prst="rect">
              <a:avLst/>
            </a:prstGeom>
          </p:spPr>
          <p:txBody>
            <a:bodyPr wrap="none">
              <a:spAutoFit/>
            </a:bodyPr>
            <a:lstStyle/>
            <a:p>
              <a:pPr>
                <a:lnSpc>
                  <a:spcPct val="90000"/>
                </a:lnSpc>
              </a:pPr>
              <a:r>
                <a:rPr lang="en-US" sz="2400" dirty="0">
                  <a:latin typeface="Arial" panose="020B0604020202020204" pitchFamily="34" charset="0"/>
                </a:rPr>
                <a:t>Goals</a:t>
              </a:r>
            </a:p>
          </p:txBody>
        </p:sp>
        <p:cxnSp>
          <p:nvCxnSpPr>
            <p:cNvPr id="16" name="Straight Connector 15">
              <a:extLst>
                <a:ext uri="{FF2B5EF4-FFF2-40B4-BE49-F238E27FC236}">
                  <a16:creationId xmlns:a16="http://schemas.microsoft.com/office/drawing/2014/main" id="{D6B3EE83-23E7-437A-B6D2-E45902EFFA10}"/>
                </a:ext>
              </a:extLst>
            </p:cNvPr>
            <p:cNvCxnSpPr>
              <a:cxnSpLocks/>
            </p:cNvCxnSpPr>
            <p:nvPr/>
          </p:nvCxnSpPr>
          <p:spPr>
            <a:xfrm>
              <a:off x="1061884"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D8D8AC-74DC-44A3-BD7C-E353C125D964}"/>
                </a:ext>
              </a:extLst>
            </p:cNvPr>
            <p:cNvCxnSpPr>
              <a:cxnSpLocks/>
            </p:cNvCxnSpPr>
            <p:nvPr/>
          </p:nvCxnSpPr>
          <p:spPr>
            <a:xfrm>
              <a:off x="1700980"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3AD19B-3C16-41F5-8E6E-848FEA10943D}"/>
                </a:ext>
              </a:extLst>
            </p:cNvPr>
            <p:cNvCxnSpPr>
              <a:cxnSpLocks/>
            </p:cNvCxnSpPr>
            <p:nvPr/>
          </p:nvCxnSpPr>
          <p:spPr>
            <a:xfrm>
              <a:off x="2344308"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A0896A-5E46-4670-9AB9-41F46BF63423}"/>
                </a:ext>
              </a:extLst>
            </p:cNvPr>
            <p:cNvCxnSpPr>
              <a:cxnSpLocks/>
            </p:cNvCxnSpPr>
            <p:nvPr/>
          </p:nvCxnSpPr>
          <p:spPr>
            <a:xfrm>
              <a:off x="9167896"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5E2ED7-C9EF-4979-9455-4C61E9AB541B}"/>
                </a:ext>
              </a:extLst>
            </p:cNvPr>
            <p:cNvCxnSpPr>
              <a:cxnSpLocks/>
            </p:cNvCxnSpPr>
            <p:nvPr/>
          </p:nvCxnSpPr>
          <p:spPr>
            <a:xfrm>
              <a:off x="980699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042F7A-FB4D-4325-8773-002ADFDCFFF0}"/>
                </a:ext>
              </a:extLst>
            </p:cNvPr>
            <p:cNvCxnSpPr>
              <a:cxnSpLocks/>
            </p:cNvCxnSpPr>
            <p:nvPr/>
          </p:nvCxnSpPr>
          <p:spPr>
            <a:xfrm>
              <a:off x="1047814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E703DC-C5E3-46D3-86CF-E9C5E5F6609B}"/>
                </a:ext>
              </a:extLst>
            </p:cNvPr>
            <p:cNvSpPr txBox="1"/>
            <p:nvPr/>
          </p:nvSpPr>
          <p:spPr>
            <a:xfrm>
              <a:off x="4904420" y="5542003"/>
              <a:ext cx="2682864" cy="1448742"/>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COMPUTER</a:t>
              </a: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23" name="TextBox 22">
              <a:extLst>
                <a:ext uri="{FF2B5EF4-FFF2-40B4-BE49-F238E27FC236}">
                  <a16:creationId xmlns:a16="http://schemas.microsoft.com/office/drawing/2014/main" id="{C94A41FA-A6A7-423D-B434-9A90016E69D5}"/>
                </a:ext>
              </a:extLst>
            </p:cNvPr>
            <p:cNvSpPr txBox="1"/>
            <p:nvPr/>
          </p:nvSpPr>
          <p:spPr>
            <a:xfrm>
              <a:off x="9293819" y="5542001"/>
              <a:ext cx="1976927" cy="2414918"/>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PEOPLE</a:t>
              </a: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p:txBody>
        </p:sp>
        <p:sp>
          <p:nvSpPr>
            <p:cNvPr id="24" name="Oval 23">
              <a:extLst>
                <a:ext uri="{FF2B5EF4-FFF2-40B4-BE49-F238E27FC236}">
                  <a16:creationId xmlns:a16="http://schemas.microsoft.com/office/drawing/2014/main" id="{A4E13059-37FB-48FD-889B-9CCABA90A103}"/>
                </a:ext>
              </a:extLst>
            </p:cNvPr>
            <p:cNvSpPr/>
            <p:nvPr/>
          </p:nvSpPr>
          <p:spPr>
            <a:xfrm>
              <a:off x="8814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5" name="Oval 24">
              <a:extLst>
                <a:ext uri="{FF2B5EF4-FFF2-40B4-BE49-F238E27FC236}">
                  <a16:creationId xmlns:a16="http://schemas.microsoft.com/office/drawing/2014/main" id="{5B3019B7-79DC-4A0E-A9DE-56E963A77423}"/>
                </a:ext>
              </a:extLst>
            </p:cNvPr>
            <p:cNvSpPr/>
            <p:nvPr/>
          </p:nvSpPr>
          <p:spPr>
            <a:xfrm>
              <a:off x="154034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6" name="Oval 25">
              <a:extLst>
                <a:ext uri="{FF2B5EF4-FFF2-40B4-BE49-F238E27FC236}">
                  <a16:creationId xmlns:a16="http://schemas.microsoft.com/office/drawing/2014/main" id="{8C169844-55AF-424B-AAA7-F0943233E8ED}"/>
                </a:ext>
              </a:extLst>
            </p:cNvPr>
            <p:cNvSpPr/>
            <p:nvPr/>
          </p:nvSpPr>
          <p:spPr>
            <a:xfrm>
              <a:off x="217034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7" name="Oval 26">
              <a:extLst>
                <a:ext uri="{FF2B5EF4-FFF2-40B4-BE49-F238E27FC236}">
                  <a16:creationId xmlns:a16="http://schemas.microsoft.com/office/drawing/2014/main" id="{08484330-2CE1-40B3-839B-2DB12E6A6FCC}"/>
                </a:ext>
              </a:extLst>
            </p:cNvPr>
            <p:cNvSpPr/>
            <p:nvPr/>
          </p:nvSpPr>
          <p:spPr>
            <a:xfrm>
              <a:off x="9005906"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8" name="Oval 27">
              <a:extLst>
                <a:ext uri="{FF2B5EF4-FFF2-40B4-BE49-F238E27FC236}">
                  <a16:creationId xmlns:a16="http://schemas.microsoft.com/office/drawing/2014/main" id="{E627A143-54A0-49A1-9164-B6B2D0DACAB9}"/>
                </a:ext>
              </a:extLst>
            </p:cNvPr>
            <p:cNvSpPr/>
            <p:nvPr/>
          </p:nvSpPr>
          <p:spPr>
            <a:xfrm>
              <a:off x="963726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9" name="Oval 28">
              <a:extLst>
                <a:ext uri="{FF2B5EF4-FFF2-40B4-BE49-F238E27FC236}">
                  <a16:creationId xmlns:a16="http://schemas.microsoft.com/office/drawing/2014/main" id="{615E22C8-08DD-4C21-8AD2-7FBC900FF477}"/>
                </a:ext>
              </a:extLst>
            </p:cNvPr>
            <p:cNvSpPr/>
            <p:nvPr/>
          </p:nvSpPr>
          <p:spPr>
            <a:xfrm>
              <a:off x="1030841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cxnSp>
          <p:nvCxnSpPr>
            <p:cNvPr id="50" name="Straight Connector 49">
              <a:extLst>
                <a:ext uri="{FF2B5EF4-FFF2-40B4-BE49-F238E27FC236}">
                  <a16:creationId xmlns:a16="http://schemas.microsoft.com/office/drawing/2014/main" id="{74CD28FF-C902-4E9F-9544-F7E6FED72AC0}"/>
                </a:ext>
              </a:extLst>
            </p:cNvPr>
            <p:cNvCxnSpPr>
              <a:cxnSpLocks/>
            </p:cNvCxnSpPr>
            <p:nvPr/>
          </p:nvCxnSpPr>
          <p:spPr>
            <a:xfrm>
              <a:off x="5095494"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4D4EC9-739B-4A4B-BF80-EA15AAD601B2}"/>
                </a:ext>
              </a:extLst>
            </p:cNvPr>
            <p:cNvCxnSpPr>
              <a:cxnSpLocks/>
            </p:cNvCxnSpPr>
            <p:nvPr/>
          </p:nvCxnSpPr>
          <p:spPr>
            <a:xfrm>
              <a:off x="5734591"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09C0BB-3065-4854-9CBF-4B31A87702A2}"/>
                </a:ext>
              </a:extLst>
            </p:cNvPr>
            <p:cNvCxnSpPr>
              <a:cxnSpLocks/>
            </p:cNvCxnSpPr>
            <p:nvPr/>
          </p:nvCxnSpPr>
          <p:spPr>
            <a:xfrm>
              <a:off x="6377918"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421F8E5-D2BB-47ED-A043-597C58B997EE}"/>
                </a:ext>
              </a:extLst>
            </p:cNvPr>
            <p:cNvSpPr/>
            <p:nvPr/>
          </p:nvSpPr>
          <p:spPr>
            <a:xfrm>
              <a:off x="4919332"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39" name="Oval 38">
              <a:extLst>
                <a:ext uri="{FF2B5EF4-FFF2-40B4-BE49-F238E27FC236}">
                  <a16:creationId xmlns:a16="http://schemas.microsoft.com/office/drawing/2014/main" id="{EA51CCC6-6A10-48B0-9B69-F539D92AE5B7}"/>
                </a:ext>
              </a:extLst>
            </p:cNvPr>
            <p:cNvSpPr/>
            <p:nvPr/>
          </p:nvSpPr>
          <p:spPr>
            <a:xfrm>
              <a:off x="55781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40" name="Oval 39">
              <a:extLst>
                <a:ext uri="{FF2B5EF4-FFF2-40B4-BE49-F238E27FC236}">
                  <a16:creationId xmlns:a16="http://schemas.microsoft.com/office/drawing/2014/main" id="{3BFBC94F-DCE5-402A-A795-EDA2A403CEF3}"/>
                </a:ext>
              </a:extLst>
            </p:cNvPr>
            <p:cNvSpPr/>
            <p:nvPr/>
          </p:nvSpPr>
          <p:spPr>
            <a:xfrm>
              <a:off x="6208191"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grpSp>
      <p:cxnSp>
        <p:nvCxnSpPr>
          <p:cNvPr id="4" name="Straight Connector 3">
            <a:extLst>
              <a:ext uri="{FF2B5EF4-FFF2-40B4-BE49-F238E27FC236}">
                <a16:creationId xmlns:a16="http://schemas.microsoft.com/office/drawing/2014/main" id="{ED141FBD-58FB-4E7C-9FA8-77C881E376BA}"/>
              </a:ext>
            </a:extLst>
          </p:cNvPr>
          <p:cNvCxnSpPr>
            <a:cxnSpLocks/>
          </p:cNvCxnSpPr>
          <p:nvPr/>
        </p:nvCxnSpPr>
        <p:spPr>
          <a:xfrm>
            <a:off x="11689976" y="3417719"/>
            <a:ext cx="0" cy="23233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624D05-5619-4278-B62D-DE919410F3C8}"/>
              </a:ext>
            </a:extLst>
          </p:cNvPr>
          <p:cNvCxnSpPr>
            <a:cxnSpLocks/>
          </p:cNvCxnSpPr>
          <p:nvPr/>
        </p:nvCxnSpPr>
        <p:spPr>
          <a:xfrm flipH="1">
            <a:off x="660541" y="5733327"/>
            <a:ext cx="1102943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C0E345-454A-4A17-BE77-CB629D71D9D2}"/>
              </a:ext>
            </a:extLst>
          </p:cNvPr>
          <p:cNvCxnSpPr>
            <a:cxnSpLocks/>
          </p:cNvCxnSpPr>
          <p:nvPr/>
        </p:nvCxnSpPr>
        <p:spPr>
          <a:xfrm flipV="1">
            <a:off x="660540" y="3680750"/>
            <a:ext cx="0" cy="2060293"/>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7BAA7A-D4FD-420D-B69F-CDEC7F9E8C24}"/>
              </a:ext>
            </a:extLst>
          </p:cNvPr>
          <p:cNvCxnSpPr>
            <a:cxnSpLocks/>
          </p:cNvCxnSpPr>
          <p:nvPr/>
        </p:nvCxnSpPr>
        <p:spPr>
          <a:xfrm flipH="1" flipV="1">
            <a:off x="3408117" y="3218699"/>
            <a:ext cx="239652" cy="199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301BE26-51FF-4239-AAA7-3AFDA2FB4273}"/>
              </a:ext>
            </a:extLst>
          </p:cNvPr>
          <p:cNvCxnSpPr>
            <a:cxnSpLocks/>
          </p:cNvCxnSpPr>
          <p:nvPr/>
        </p:nvCxnSpPr>
        <p:spPr>
          <a:xfrm flipH="1">
            <a:off x="3408117" y="3429001"/>
            <a:ext cx="234711" cy="205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694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618384" y="1365662"/>
            <a:ext cx="10955232" cy="4120737"/>
          </a:xfrm>
        </p:spPr>
        <p:txBody>
          <a:bodyPr>
            <a:normAutofit/>
          </a:bodyPr>
          <a:lstStyle/>
          <a:p>
            <a:r>
              <a:rPr lang="en-US" dirty="0"/>
              <a:t/>
            </a:r>
            <a:br>
              <a:rPr lang="en-US" dirty="0"/>
            </a:br>
            <a:r>
              <a:rPr lang="en-US" dirty="0"/>
              <a:t>“The</a:t>
            </a:r>
            <a:r>
              <a:rPr lang="en-US" b="0" dirty="0"/>
              <a:t> </a:t>
            </a:r>
            <a:r>
              <a:rPr lang="en-US" dirty="0"/>
              <a:t>goal of generative design is not to automate the design process, or to replace human designers with artificial ones”</a:t>
            </a:r>
            <a:br>
              <a:rPr lang="en-US" dirty="0"/>
            </a:br>
            <a:r>
              <a:rPr lang="en-US" dirty="0"/>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791576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9BD9-96E2-4CC6-8944-BC1639CEAC6A}"/>
              </a:ext>
            </a:extLst>
          </p:cNvPr>
          <p:cNvSpPr>
            <a:spLocks noGrp="1"/>
          </p:cNvSpPr>
          <p:nvPr>
            <p:ph type="title"/>
          </p:nvPr>
        </p:nvSpPr>
        <p:spPr>
          <a:xfrm>
            <a:off x="325060" y="462708"/>
            <a:ext cx="10515600" cy="992876"/>
          </a:xfrm>
        </p:spPr>
        <p:txBody>
          <a:bodyPr/>
          <a:lstStyle/>
          <a:p>
            <a:pPr algn="l"/>
            <a:r>
              <a:rPr lang="en-US" dirty="0"/>
              <a:t>Generative Design Method</a:t>
            </a:r>
          </a:p>
        </p:txBody>
      </p:sp>
      <p:sp>
        <p:nvSpPr>
          <p:cNvPr id="3" name="Text Placeholder 2">
            <a:extLst>
              <a:ext uri="{FF2B5EF4-FFF2-40B4-BE49-F238E27FC236}">
                <a16:creationId xmlns:a16="http://schemas.microsoft.com/office/drawing/2014/main" id="{EE54EFEB-1D75-40F2-BFF5-A670B49CAE33}"/>
              </a:ext>
            </a:extLst>
          </p:cNvPr>
          <p:cNvSpPr>
            <a:spLocks noGrp="1"/>
          </p:cNvSpPr>
          <p:nvPr>
            <p:ph type="body" sz="quarter" idx="10"/>
          </p:nvPr>
        </p:nvSpPr>
        <p:spPr/>
        <p:txBody>
          <a:bodyPr/>
          <a:lstStyle/>
          <a:p>
            <a:r>
              <a:rPr lang="en-US" dirty="0"/>
              <a:t>Process diagram</a:t>
            </a:r>
          </a:p>
        </p:txBody>
      </p:sp>
      <p:pic>
        <p:nvPicPr>
          <p:cNvPr id="4" name="Picture 3">
            <a:extLst>
              <a:ext uri="{FF2B5EF4-FFF2-40B4-BE49-F238E27FC236}">
                <a16:creationId xmlns:a16="http://schemas.microsoft.com/office/drawing/2014/main" id="{AE81B8F9-B1F9-4509-801A-8A8711520FE0}"/>
              </a:ext>
            </a:extLst>
          </p:cNvPr>
          <p:cNvPicPr>
            <a:picLocks noChangeAspect="1"/>
          </p:cNvPicPr>
          <p:nvPr/>
        </p:nvPicPr>
        <p:blipFill>
          <a:blip r:embed="rId3"/>
          <a:stretch>
            <a:fillRect/>
          </a:stretch>
        </p:blipFill>
        <p:spPr>
          <a:xfrm>
            <a:off x="325060" y="1514169"/>
            <a:ext cx="11555280" cy="4247535"/>
          </a:xfrm>
          <a:prstGeom prst="rect">
            <a:avLst/>
          </a:prstGeom>
        </p:spPr>
      </p:pic>
    </p:spTree>
    <p:extLst>
      <p:ext uri="{BB962C8B-B14F-4D97-AF65-F5344CB8AC3E}">
        <p14:creationId xmlns:p14="http://schemas.microsoft.com/office/powerpoint/2010/main" val="1577845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a:t>3 Box Building</a:t>
            </a:r>
            <a:br>
              <a:rPr lang="en-US"/>
            </a:br>
            <a:r>
              <a:rPr lang="en-US"/>
              <a:t>Let’s start simple to understand concepts</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a:t>Example 1</a:t>
            </a:r>
          </a:p>
        </p:txBody>
      </p:sp>
    </p:spTree>
    <p:extLst>
      <p:ext uri="{BB962C8B-B14F-4D97-AF65-F5344CB8AC3E}">
        <p14:creationId xmlns:p14="http://schemas.microsoft.com/office/powerpoint/2010/main" val="737124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a:t>Study a building mass to look at trade offs between volume and surface area</a:t>
            </a:r>
          </a:p>
          <a:p>
            <a:r>
              <a:rPr lang="en-US"/>
              <a:t>Variable Inputs:</a:t>
            </a:r>
          </a:p>
          <a:p>
            <a:pPr marL="914377" lvl="1" indent="-457189">
              <a:buAutoNum type="arabicPeriod"/>
            </a:pPr>
            <a:r>
              <a:rPr lang="en-US"/>
              <a:t>Locations of 2 of the boxes</a:t>
            </a:r>
          </a:p>
          <a:p>
            <a:pPr marL="914377" lvl="1" indent="-457189">
              <a:buAutoNum type="arabicPeriod"/>
            </a:pPr>
            <a:r>
              <a:rPr lang="en-US"/>
              <a:t>Heights of all 3 boxes</a:t>
            </a:r>
          </a:p>
          <a:p>
            <a:r>
              <a:rPr lang="en-US"/>
              <a:t>Goals:</a:t>
            </a:r>
          </a:p>
          <a:p>
            <a:pPr marL="914377" lvl="1" indent="-457189">
              <a:buAutoNum type="arabicPeriod"/>
            </a:pPr>
            <a:r>
              <a:rPr lang="en-US"/>
              <a:t>Maximum volume (rentable area)</a:t>
            </a:r>
          </a:p>
          <a:p>
            <a:pPr marL="914377" lvl="1" indent="-457189">
              <a:buAutoNum type="arabicPeriod"/>
            </a:pPr>
            <a:r>
              <a:rPr lang="en-US"/>
              <a:t>Minimum surface area (expensive façade)</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6" name="Picture 5">
            <a:extLst>
              <a:ext uri="{FF2B5EF4-FFF2-40B4-BE49-F238E27FC236}">
                <a16:creationId xmlns:a16="http://schemas.microsoft.com/office/drawing/2014/main" id="{AEE3A405-4BA8-454D-9F82-2BB09C988167}"/>
              </a:ext>
            </a:extLst>
          </p:cNvPr>
          <p:cNvPicPr>
            <a:picLocks noChangeAspect="1"/>
          </p:cNvPicPr>
          <p:nvPr/>
        </p:nvPicPr>
        <p:blipFill rotWithShape="1">
          <a:blip r:embed="rId2"/>
          <a:srcRect l="35245" t="30575" r="24788" b="24388"/>
          <a:stretch/>
        </p:blipFill>
        <p:spPr>
          <a:xfrm rot="5400000">
            <a:off x="7485992" y="442828"/>
            <a:ext cx="3706088" cy="5391845"/>
          </a:xfrm>
          <a:prstGeom prst="rect">
            <a:avLst/>
          </a:prstGeom>
        </p:spPr>
      </p:pic>
    </p:spTree>
    <p:extLst>
      <p:ext uri="{BB962C8B-B14F-4D97-AF65-F5344CB8AC3E}">
        <p14:creationId xmlns:p14="http://schemas.microsoft.com/office/powerpoint/2010/main" val="3902804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370E-B266-47FE-BB3C-7F3E24733129}"/>
              </a:ext>
            </a:extLst>
          </p:cNvPr>
          <p:cNvSpPr>
            <a:spLocks noGrp="1"/>
          </p:cNvSpPr>
          <p:nvPr>
            <p:ph type="title"/>
          </p:nvPr>
        </p:nvSpPr>
        <p:spPr>
          <a:xfrm>
            <a:off x="323272" y="429658"/>
            <a:ext cx="10947400" cy="967342"/>
          </a:xfrm>
        </p:spPr>
        <p:txBody>
          <a:bodyPr/>
          <a:lstStyle/>
          <a:p>
            <a:pPr algn="l"/>
            <a:r>
              <a:rPr lang="en-US" dirty="0"/>
              <a:t>Quick Dynamo Primer</a:t>
            </a:r>
          </a:p>
        </p:txBody>
      </p:sp>
      <p:sp>
        <p:nvSpPr>
          <p:cNvPr id="4" name="Text Placeholder 3">
            <a:extLst>
              <a:ext uri="{FF2B5EF4-FFF2-40B4-BE49-F238E27FC236}">
                <a16:creationId xmlns:a16="http://schemas.microsoft.com/office/drawing/2014/main" id="{66B7C830-4AC5-4302-98AE-3A6ECCD23B7D}"/>
              </a:ext>
            </a:extLst>
          </p:cNvPr>
          <p:cNvSpPr>
            <a:spLocks noGrp="1"/>
          </p:cNvSpPr>
          <p:nvPr>
            <p:ph type="body" sz="quarter" idx="10"/>
          </p:nvPr>
        </p:nvSpPr>
        <p:spPr/>
        <p:txBody>
          <a:bodyPr/>
          <a:lstStyle/>
          <a:p>
            <a:r>
              <a:rPr lang="en-US"/>
              <a:t>Visual programming for architects and engineers</a:t>
            </a:r>
          </a:p>
        </p:txBody>
      </p:sp>
      <p:pic>
        <p:nvPicPr>
          <p:cNvPr id="5" name="Picture 4">
            <a:extLst>
              <a:ext uri="{FF2B5EF4-FFF2-40B4-BE49-F238E27FC236}">
                <a16:creationId xmlns:a16="http://schemas.microsoft.com/office/drawing/2014/main" id="{8D1C47F5-C7BF-4289-A2EF-A2DD6DA8F016}"/>
              </a:ext>
            </a:extLst>
          </p:cNvPr>
          <p:cNvPicPr>
            <a:picLocks noChangeAspect="1"/>
          </p:cNvPicPr>
          <p:nvPr/>
        </p:nvPicPr>
        <p:blipFill rotWithShape="1">
          <a:blip r:embed="rId2"/>
          <a:srcRect l="4662" t="14673" r="3184"/>
          <a:stretch/>
        </p:blipFill>
        <p:spPr>
          <a:xfrm>
            <a:off x="1677325" y="1765993"/>
            <a:ext cx="8837351" cy="3974947"/>
          </a:xfrm>
          <a:prstGeom prst="rect">
            <a:avLst/>
          </a:prstGeom>
        </p:spPr>
      </p:pic>
    </p:spTree>
    <p:extLst>
      <p:ext uri="{BB962C8B-B14F-4D97-AF65-F5344CB8AC3E}">
        <p14:creationId xmlns:p14="http://schemas.microsoft.com/office/powerpoint/2010/main" val="16179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2EEE60-D8BE-4CF0-B475-B78821D2536D}"/>
              </a:ext>
            </a:extLst>
          </p:cNvPr>
          <p:cNvPicPr>
            <a:picLocks noChangeAspect="1"/>
          </p:cNvPicPr>
          <p:nvPr/>
        </p:nvPicPr>
        <p:blipFill>
          <a:blip r:embed="rId3"/>
          <a:stretch>
            <a:fillRect/>
          </a:stretch>
        </p:blipFill>
        <p:spPr>
          <a:xfrm>
            <a:off x="1648358" y="959123"/>
            <a:ext cx="9388053" cy="4939755"/>
          </a:xfrm>
          <a:prstGeom prst="rect">
            <a:avLst/>
          </a:prstGeom>
        </p:spPr>
      </p:pic>
      <p:sp>
        <p:nvSpPr>
          <p:cNvPr id="10" name="TextBox 9">
            <a:extLst>
              <a:ext uri="{FF2B5EF4-FFF2-40B4-BE49-F238E27FC236}">
                <a16:creationId xmlns:a16="http://schemas.microsoft.com/office/drawing/2014/main" id="{968733F4-E4DC-4EF4-AE48-FD2D9A74F2D0}"/>
              </a:ext>
            </a:extLst>
          </p:cNvPr>
          <p:cNvSpPr txBox="1"/>
          <p:nvPr/>
        </p:nvSpPr>
        <p:spPr>
          <a:xfrm>
            <a:off x="1828246" y="64398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1" name="TextBox 10">
            <a:extLst>
              <a:ext uri="{FF2B5EF4-FFF2-40B4-BE49-F238E27FC236}">
                <a16:creationId xmlns:a16="http://schemas.microsoft.com/office/drawing/2014/main" id="{DC0D2951-DBCB-4782-A144-0A63964DDAB6}"/>
              </a:ext>
            </a:extLst>
          </p:cNvPr>
          <p:cNvSpPr txBox="1"/>
          <p:nvPr/>
        </p:nvSpPr>
        <p:spPr>
          <a:xfrm>
            <a:off x="5220331" y="62432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2" name="TextBox 11">
            <a:extLst>
              <a:ext uri="{FF2B5EF4-FFF2-40B4-BE49-F238E27FC236}">
                <a16:creationId xmlns:a16="http://schemas.microsoft.com/office/drawing/2014/main" id="{EA09082A-59E9-4107-A790-B66B04DF934C}"/>
              </a:ext>
            </a:extLst>
          </p:cNvPr>
          <p:cNvSpPr txBox="1"/>
          <p:nvPr/>
        </p:nvSpPr>
        <p:spPr>
          <a:xfrm>
            <a:off x="8932907" y="61556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5" name="Rectangle: Rounded Corners 14">
            <a:extLst>
              <a:ext uri="{FF2B5EF4-FFF2-40B4-BE49-F238E27FC236}">
                <a16:creationId xmlns:a16="http://schemas.microsoft.com/office/drawing/2014/main" id="{4A48E0B5-3ABE-4E1C-9244-8DDBF6CC3C36}"/>
              </a:ext>
            </a:extLst>
          </p:cNvPr>
          <p:cNvSpPr/>
          <p:nvPr/>
        </p:nvSpPr>
        <p:spPr>
          <a:xfrm>
            <a:off x="1537251" y="939454"/>
            <a:ext cx="1987999"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Rounded Corners 16">
            <a:extLst>
              <a:ext uri="{FF2B5EF4-FFF2-40B4-BE49-F238E27FC236}">
                <a16:creationId xmlns:a16="http://schemas.microsoft.com/office/drawing/2014/main" id="{E1142708-253E-4FF2-A450-98A26DB56698}"/>
              </a:ext>
            </a:extLst>
          </p:cNvPr>
          <p:cNvSpPr/>
          <p:nvPr/>
        </p:nvSpPr>
        <p:spPr>
          <a:xfrm>
            <a:off x="3525251" y="939454"/>
            <a:ext cx="5199981"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7">
            <a:extLst>
              <a:ext uri="{FF2B5EF4-FFF2-40B4-BE49-F238E27FC236}">
                <a16:creationId xmlns:a16="http://schemas.microsoft.com/office/drawing/2014/main" id="{248412BE-5C0E-4A80-B817-D90C42EF2F7B}"/>
              </a:ext>
            </a:extLst>
          </p:cNvPr>
          <p:cNvSpPr/>
          <p:nvPr/>
        </p:nvSpPr>
        <p:spPr>
          <a:xfrm>
            <a:off x="8725233" y="939454"/>
            <a:ext cx="2213455"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213212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animBg="1"/>
      <p:bldP spid="1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055849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Inputs">
            <a:hlinkClick r:id="" action="ppaction://media"/>
            <a:extLst>
              <a:ext uri="{FF2B5EF4-FFF2-40B4-BE49-F238E27FC236}">
                <a16:creationId xmlns:a16="http://schemas.microsoft.com/office/drawing/2014/main" id="{11D1A363-16B3-4E93-AFEE-43BFFCCFA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3202" y="1"/>
            <a:ext cx="10065597" cy="6414740"/>
          </a:xfrm>
          <a:prstGeom prst="rect">
            <a:avLst/>
          </a:prstGeom>
        </p:spPr>
      </p:pic>
    </p:spTree>
    <p:extLst>
      <p:ext uri="{BB962C8B-B14F-4D97-AF65-F5344CB8AC3E}">
        <p14:creationId xmlns:p14="http://schemas.microsoft.com/office/powerpoint/2010/main" val="916421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1328DB-5829-4D56-94BE-AB027F3635C9}"/>
              </a:ext>
            </a:extLst>
          </p:cNvPr>
          <p:cNvSpPr>
            <a:spLocks noGrp="1"/>
          </p:cNvSpPr>
          <p:nvPr>
            <p:ph type="title" idx="4294967295"/>
          </p:nvPr>
        </p:nvSpPr>
        <p:spPr>
          <a:xfrm>
            <a:off x="0" y="365125"/>
            <a:ext cx="10515600" cy="1325563"/>
          </a:xfrm>
          <a:prstGeom prst="rect">
            <a:avLst/>
          </a:prstGeom>
        </p:spPr>
        <p:txBody>
          <a:bodyPr>
            <a:normAutofit fontScale="90000"/>
          </a:bodyPr>
          <a:lstStyle/>
          <a:p>
            <a:pPr algn="ctr"/>
            <a:r>
              <a:rPr lang="en-AU" b="1" dirty="0">
                <a:solidFill>
                  <a:srgbClr val="606060"/>
                </a:solidFill>
                <a:latin typeface="Arial" panose="020B0604020202020204" pitchFamily="34" charset="0"/>
                <a:cs typeface="Arial" panose="020B0604020202020204" pitchFamily="34" charset="0"/>
              </a:rPr>
              <a:t>American Institute of Architects (AIA)</a:t>
            </a:r>
            <a:br>
              <a:rPr lang="en-AU" b="1" dirty="0">
                <a:solidFill>
                  <a:srgbClr val="606060"/>
                </a:solidFill>
                <a:latin typeface="Arial" panose="020B0604020202020204" pitchFamily="34" charset="0"/>
                <a:cs typeface="Arial" panose="020B0604020202020204" pitchFamily="34" charset="0"/>
              </a:rPr>
            </a:br>
            <a:r>
              <a:rPr lang="en-AU" b="1" dirty="0">
                <a:solidFill>
                  <a:srgbClr val="606060"/>
                </a:solidFill>
                <a:latin typeface="Arial" panose="020B0604020202020204" pitchFamily="34" charset="0"/>
                <a:cs typeface="Arial" panose="020B0604020202020204" pitchFamily="34" charset="0"/>
              </a:rPr>
              <a:t>Continuing Education Services (CES)</a:t>
            </a:r>
            <a:r>
              <a:rPr lang="en-AU" dirty="0"/>
              <a:t/>
            </a:r>
            <a:br>
              <a:rPr lang="en-AU" dirty="0"/>
            </a:br>
            <a:endParaRPr lang="en-US" dirty="0"/>
          </a:p>
        </p:txBody>
      </p:sp>
      <p:sp>
        <p:nvSpPr>
          <p:cNvPr id="4" name="Rectangle 4">
            <a:extLst>
              <a:ext uri="{FF2B5EF4-FFF2-40B4-BE49-F238E27FC236}">
                <a16:creationId xmlns:a16="http://schemas.microsoft.com/office/drawing/2014/main" id="{E49C61A3-8D80-4642-8F95-5E436A70F2B5}"/>
              </a:ext>
            </a:extLst>
          </p:cNvPr>
          <p:cNvSpPr>
            <a:spLocks noGrp="1" noChangeArrowheads="1"/>
          </p:cNvSpPr>
          <p:nvPr>
            <p:ph idx="4294967295"/>
          </p:nvPr>
        </p:nvSpPr>
        <p:spPr bwMode="auto">
          <a:xfrm>
            <a:off x="422275" y="1990725"/>
            <a:ext cx="11769725" cy="3257550"/>
          </a:xfrm>
          <a:prstGeom prst="rect">
            <a:avLst/>
          </a:prstGeom>
          <a:noFill/>
          <a:ln w="9525">
            <a:noFill/>
            <a:miter lim="800000"/>
            <a:headEnd/>
            <a:tailEnd/>
          </a:ln>
          <a:effectLst/>
        </p:spPr>
        <p:txBody>
          <a:bodyPr wrap="square" numCol="2" spcCol="182880" anchor="ctr">
            <a:spAutoFit/>
          </a:bodyPr>
          <a:lstStyle/>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Credit(s) earned on completion of this course will be reported to </a:t>
            </a:r>
            <a:r>
              <a:rPr lang="en-US" sz="1800" dirty="0">
                <a:solidFill>
                  <a:srgbClr val="FF0000"/>
                </a:solidFill>
                <a:latin typeface="Arial" panose="020B0604020202020204" pitchFamily="34" charset="0"/>
                <a:cs typeface="Arial" panose="020B0604020202020204" pitchFamily="34" charset="0"/>
              </a:rPr>
              <a:t>AIA CES </a:t>
            </a:r>
            <a:r>
              <a:rPr lang="en-US" sz="1800" dirty="0">
                <a:solidFill>
                  <a:srgbClr val="000000">
                    <a:lumMod val="65000"/>
                    <a:lumOff val="35000"/>
                  </a:srgbClr>
                </a:solidFill>
                <a:latin typeface="Arial" panose="020B0604020202020204" pitchFamily="34" charset="0"/>
                <a:cs typeface="Arial" panose="020B0604020202020204" pitchFamily="34" charset="0"/>
              </a:rPr>
              <a:t>for AIA members. Certificates of Completion for both AIA members and non-AIA members are available upon request.</a:t>
            </a:r>
            <a:br>
              <a:rPr lang="en-US" sz="1800" dirty="0">
                <a:solidFill>
                  <a:srgbClr val="000000">
                    <a:lumMod val="65000"/>
                    <a:lumOff val="35000"/>
                  </a:srgbClr>
                </a:solidFill>
                <a:latin typeface="Arial" panose="020B0604020202020204" pitchFamily="34" charset="0"/>
                <a:cs typeface="Arial" panose="020B0604020202020204" pitchFamily="34" charset="0"/>
              </a:rPr>
            </a:br>
            <a:endParaRPr lang="en-US" sz="1800" dirty="0">
              <a:solidFill>
                <a:srgbClr val="000000">
                  <a:lumMod val="65000"/>
                  <a:lumOff val="35000"/>
                </a:srgbClr>
              </a:solidFill>
              <a:latin typeface="Arial" panose="020B0604020202020204" pitchFamily="34" charset="0"/>
              <a:cs typeface="Arial" panose="020B0604020202020204" pitchFamily="34" charset="0"/>
            </a:endParaRPr>
          </a:p>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This course is registered with </a:t>
            </a:r>
            <a:r>
              <a:rPr lang="en-US" sz="1800" dirty="0">
                <a:solidFill>
                  <a:srgbClr val="FF0000"/>
                </a:solidFill>
                <a:latin typeface="Arial" panose="020B0604020202020204" pitchFamily="34" charset="0"/>
                <a:cs typeface="Arial" panose="020B0604020202020204" pitchFamily="34" charset="0"/>
              </a:rPr>
              <a:t>AIA CES</a:t>
            </a:r>
            <a:r>
              <a:rPr lang="en-US" sz="1800" dirty="0">
                <a:solidFill>
                  <a:srgbClr val="000000">
                    <a:lumMod val="65000"/>
                    <a:lumOff val="35000"/>
                  </a:srgbClr>
                </a:solidFill>
                <a:latin typeface="Arial" panose="020B0604020202020204" pitchFamily="34" charset="0"/>
                <a:cs typeface="Arial" panose="020B0604020202020204" pitchFamily="34" charset="0"/>
              </a:rPr>
              <a:t> for continuing professional education. As such, it does not include content that may be deemed or construed to be an approval or endorsement by the AIA of any material of construction or any method or manner of</a:t>
            </a:r>
            <a:br>
              <a:rPr lang="en-US" sz="1800" dirty="0">
                <a:solidFill>
                  <a:srgbClr val="000000">
                    <a:lumMod val="65000"/>
                    <a:lumOff val="35000"/>
                  </a:srgbClr>
                </a:solidFill>
                <a:latin typeface="Arial" panose="020B0604020202020204" pitchFamily="34" charset="0"/>
                <a:cs typeface="Arial" panose="020B0604020202020204" pitchFamily="34" charset="0"/>
              </a:rPr>
            </a:br>
            <a:r>
              <a:rPr lang="en-US" sz="1800" dirty="0">
                <a:solidFill>
                  <a:srgbClr val="000000">
                    <a:lumMod val="65000"/>
                    <a:lumOff val="35000"/>
                  </a:srgbClr>
                </a:solidFill>
                <a:latin typeface="Arial" panose="020B0604020202020204" pitchFamily="34" charset="0"/>
                <a:cs typeface="Arial" panose="020B0604020202020204" pitchFamily="34" charset="0"/>
              </a:rPr>
              <a:t>handling, using, distributing, or dealing in any material or product.</a:t>
            </a:r>
          </a:p>
          <a:p>
            <a:pPr defTabSz="685800">
              <a:spcBef>
                <a:spcPct val="20000"/>
              </a:spcBef>
              <a:defRPr/>
            </a:pPr>
            <a:endParaRPr lang="en-US" sz="1500" dirty="0">
              <a:solidFill>
                <a:srgbClr val="000000">
                  <a:lumMod val="65000"/>
                  <a:lumOff val="35000"/>
                </a:srgbClr>
              </a:solidFill>
              <a:latin typeface="Arial"/>
              <a:cs typeface="65 Helvetica Medium"/>
            </a:endParaRPr>
          </a:p>
          <a:p>
            <a:pPr marL="0" indent="0" defTabSz="685800">
              <a:spcBef>
                <a:spcPct val="20000"/>
              </a:spcBef>
              <a:buNone/>
              <a:defRPr/>
            </a:pPr>
            <a:r>
              <a:rPr lang="en-US" sz="1050" dirty="0">
                <a:solidFill>
                  <a:srgbClr val="000000">
                    <a:lumMod val="65000"/>
                    <a:lumOff val="35000"/>
                  </a:srgbClr>
                </a:solidFill>
                <a:latin typeface="65 Helvetica Medium"/>
                <a:cs typeface="65 Helvetica Medium"/>
              </a:rPr>
              <a:t>___________________________________________</a:t>
            </a:r>
          </a:p>
          <a:p>
            <a:pPr marL="0" indent="0" defTabSz="685800">
              <a:spcBef>
                <a:spcPct val="20000"/>
              </a:spcBef>
              <a:buNone/>
              <a:defRPr/>
            </a:pPr>
            <a:r>
              <a:rPr lang="en-US" sz="1050" dirty="0">
                <a:solidFill>
                  <a:srgbClr val="000000">
                    <a:lumMod val="65000"/>
                    <a:lumOff val="35000"/>
                  </a:srgbClr>
                </a:solidFill>
                <a:latin typeface="Arial"/>
                <a:cs typeface="65 Helvetica Medium"/>
              </a:rPr>
              <a:t>Questions related to specific materials, methods, and services will be addressed at the conclusion of this presentation.</a:t>
            </a:r>
            <a:br>
              <a:rPr lang="en-US" sz="1050" dirty="0">
                <a:solidFill>
                  <a:srgbClr val="000000">
                    <a:lumMod val="65000"/>
                    <a:lumOff val="35000"/>
                  </a:srgbClr>
                </a:solidFill>
                <a:latin typeface="Arial"/>
                <a:cs typeface="65 Helvetica Medium"/>
              </a:rPr>
            </a:br>
            <a:endParaRPr lang="en-US" sz="1050" dirty="0">
              <a:solidFill>
                <a:srgbClr val="000000">
                  <a:lumMod val="65000"/>
                  <a:lumOff val="35000"/>
                </a:srgbClr>
              </a:solidFill>
              <a:latin typeface="Arial"/>
              <a:cs typeface="65 Helvetica Medium"/>
            </a:endParaRPr>
          </a:p>
        </p:txBody>
      </p:sp>
      <p:sp>
        <p:nvSpPr>
          <p:cNvPr id="8" name="TextBox 7">
            <a:extLst>
              <a:ext uri="{FF2B5EF4-FFF2-40B4-BE49-F238E27FC236}">
                <a16:creationId xmlns:a16="http://schemas.microsoft.com/office/drawing/2014/main" id="{09F0629F-F4A6-4E8A-91A8-1495E63DBF97}"/>
              </a:ext>
            </a:extLst>
          </p:cNvPr>
          <p:cNvSpPr txBox="1"/>
          <p:nvPr/>
        </p:nvSpPr>
        <p:spPr>
          <a:xfrm>
            <a:off x="8556914" y="1806411"/>
            <a:ext cx="3749386" cy="369332"/>
          </a:xfrm>
          <a:prstGeom prst="rect">
            <a:avLst/>
          </a:prstGeom>
          <a:noFill/>
        </p:spPr>
        <p:txBody>
          <a:bodyPr wrap="square" rtlCol="0">
            <a:spAutoFit/>
          </a:bodyPr>
          <a:lstStyle/>
          <a:p>
            <a:r>
              <a:rPr lang="en-AU" i="1" dirty="0">
                <a:solidFill>
                  <a:schemeClr val="accent1">
                    <a:lumMod val="75000"/>
                  </a:schemeClr>
                </a:solidFill>
              </a:rPr>
              <a:t>For AIA accredited sessions only</a:t>
            </a:r>
            <a:endParaRPr lang="en-US" i="1" dirty="0">
              <a:solidFill>
                <a:schemeClr val="accent1">
                  <a:lumMod val="75000"/>
                </a:schemeClr>
              </a:solidFill>
            </a:endParaRPr>
          </a:p>
        </p:txBody>
      </p:sp>
    </p:spTree>
    <p:extLst>
      <p:ext uri="{BB962C8B-B14F-4D97-AF65-F5344CB8AC3E}">
        <p14:creationId xmlns:p14="http://schemas.microsoft.com/office/powerpoint/2010/main" val="711446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GeomertyGeneration">
            <a:hlinkClick r:id="" action="ppaction://media"/>
            <a:extLst>
              <a:ext uri="{FF2B5EF4-FFF2-40B4-BE49-F238E27FC236}">
                <a16:creationId xmlns:a16="http://schemas.microsoft.com/office/drawing/2014/main" id="{6488546E-CD79-41E5-9FA7-C35FEAD80A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5944" y="1"/>
            <a:ext cx="9800112" cy="6358103"/>
          </a:xfrm>
          <a:prstGeom prst="rect">
            <a:avLst/>
          </a:prstGeom>
        </p:spPr>
      </p:pic>
    </p:spTree>
    <p:extLst>
      <p:ext uri="{BB962C8B-B14F-4D97-AF65-F5344CB8AC3E}">
        <p14:creationId xmlns:p14="http://schemas.microsoft.com/office/powerpoint/2010/main" val="2772886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Input types</a:t>
            </a:r>
          </a:p>
        </p:txBody>
      </p:sp>
      <p:pic>
        <p:nvPicPr>
          <p:cNvPr id="16" name="Picture 15">
            <a:extLst>
              <a:ext uri="{FF2B5EF4-FFF2-40B4-BE49-F238E27FC236}">
                <a16:creationId xmlns:a16="http://schemas.microsoft.com/office/drawing/2014/main" id="{48A94043-984E-4AB4-B1BD-892227FDEA4E}"/>
              </a:ext>
            </a:extLst>
          </p:cNvPr>
          <p:cNvPicPr>
            <a:picLocks noChangeAspect="1"/>
          </p:cNvPicPr>
          <p:nvPr/>
        </p:nvPicPr>
        <p:blipFill>
          <a:blip r:embed="rId3"/>
          <a:stretch>
            <a:fillRect/>
          </a:stretch>
        </p:blipFill>
        <p:spPr>
          <a:xfrm>
            <a:off x="406400" y="380999"/>
            <a:ext cx="2292096" cy="458419"/>
          </a:xfrm>
          <a:prstGeom prst="rect">
            <a:avLst/>
          </a:prstGeom>
        </p:spPr>
      </p:pic>
      <p:pic>
        <p:nvPicPr>
          <p:cNvPr id="5" name="Picture 4">
            <a:extLst>
              <a:ext uri="{FF2B5EF4-FFF2-40B4-BE49-F238E27FC236}">
                <a16:creationId xmlns:a16="http://schemas.microsoft.com/office/drawing/2014/main" id="{0C4BBC77-A939-4541-85EE-910FD0994813}"/>
              </a:ext>
            </a:extLst>
          </p:cNvPr>
          <p:cNvPicPr>
            <a:picLocks noChangeAspect="1"/>
          </p:cNvPicPr>
          <p:nvPr/>
        </p:nvPicPr>
        <p:blipFill>
          <a:blip r:embed="rId4"/>
          <a:stretch>
            <a:fillRect/>
          </a:stretch>
        </p:blipFill>
        <p:spPr>
          <a:xfrm>
            <a:off x="8044169" y="2177022"/>
            <a:ext cx="3386240" cy="2863735"/>
          </a:xfrm>
          <a:prstGeom prst="rect">
            <a:avLst/>
          </a:prstGeom>
        </p:spPr>
      </p:pic>
      <p:pic>
        <p:nvPicPr>
          <p:cNvPr id="13" name="Picture 12">
            <a:extLst>
              <a:ext uri="{FF2B5EF4-FFF2-40B4-BE49-F238E27FC236}">
                <a16:creationId xmlns:a16="http://schemas.microsoft.com/office/drawing/2014/main" id="{967C4B15-9601-4D0E-BC4E-E51F83FDAE93}"/>
              </a:ext>
            </a:extLst>
          </p:cNvPr>
          <p:cNvPicPr>
            <a:picLocks noChangeAspect="1"/>
          </p:cNvPicPr>
          <p:nvPr/>
        </p:nvPicPr>
        <p:blipFill rotWithShape="1">
          <a:blip r:embed="rId5"/>
          <a:srcRect b="29590"/>
          <a:stretch/>
        </p:blipFill>
        <p:spPr>
          <a:xfrm>
            <a:off x="761591" y="1913840"/>
            <a:ext cx="3025733" cy="3058377"/>
          </a:xfrm>
          <a:prstGeom prst="rect">
            <a:avLst/>
          </a:prstGeom>
        </p:spPr>
      </p:pic>
      <p:sp>
        <p:nvSpPr>
          <p:cNvPr id="8" name="TextBox 7">
            <a:extLst>
              <a:ext uri="{FF2B5EF4-FFF2-40B4-BE49-F238E27FC236}">
                <a16:creationId xmlns:a16="http://schemas.microsoft.com/office/drawing/2014/main" id="{231078EA-216D-4422-85DC-8B19FFEC335B}"/>
              </a:ext>
            </a:extLst>
          </p:cNvPr>
          <p:cNvSpPr txBox="1"/>
          <p:nvPr/>
        </p:nvSpPr>
        <p:spPr>
          <a:xfrm>
            <a:off x="1416068" y="1444080"/>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VARIABLE</a:t>
            </a:r>
          </a:p>
        </p:txBody>
      </p:sp>
      <p:sp>
        <p:nvSpPr>
          <p:cNvPr id="9" name="TextBox 8">
            <a:extLst>
              <a:ext uri="{FF2B5EF4-FFF2-40B4-BE49-F238E27FC236}">
                <a16:creationId xmlns:a16="http://schemas.microsoft.com/office/drawing/2014/main" id="{B7A932CF-70DE-49F1-BE29-FFA76FA9ED96}"/>
              </a:ext>
            </a:extLst>
          </p:cNvPr>
          <p:cNvSpPr txBox="1"/>
          <p:nvPr/>
        </p:nvSpPr>
        <p:spPr>
          <a:xfrm>
            <a:off x="5326347" y="144407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FIXED</a:t>
            </a:r>
          </a:p>
        </p:txBody>
      </p:sp>
      <p:sp>
        <p:nvSpPr>
          <p:cNvPr id="10" name="TextBox 9">
            <a:extLst>
              <a:ext uri="{FF2B5EF4-FFF2-40B4-BE49-F238E27FC236}">
                <a16:creationId xmlns:a16="http://schemas.microsoft.com/office/drawing/2014/main" id="{9F575177-08C0-4C05-AC5F-8FE73E49BBDA}"/>
              </a:ext>
            </a:extLst>
          </p:cNvPr>
          <p:cNvSpPr txBox="1"/>
          <p:nvPr/>
        </p:nvSpPr>
        <p:spPr>
          <a:xfrm>
            <a:off x="9070730" y="1444079"/>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REFINERY</a:t>
            </a:r>
          </a:p>
        </p:txBody>
      </p:sp>
      <p:pic>
        <p:nvPicPr>
          <p:cNvPr id="15" name="Picture 14">
            <a:extLst>
              <a:ext uri="{FF2B5EF4-FFF2-40B4-BE49-F238E27FC236}">
                <a16:creationId xmlns:a16="http://schemas.microsoft.com/office/drawing/2014/main" id="{690BBA5A-184D-4ADD-AE27-346E70F6E598}"/>
              </a:ext>
            </a:extLst>
          </p:cNvPr>
          <p:cNvPicPr>
            <a:picLocks noChangeAspect="1"/>
          </p:cNvPicPr>
          <p:nvPr/>
        </p:nvPicPr>
        <p:blipFill rotWithShape="1">
          <a:blip r:embed="rId5"/>
          <a:srcRect t="70165" r="72389" b="15191"/>
          <a:stretch/>
        </p:blipFill>
        <p:spPr>
          <a:xfrm>
            <a:off x="5260549" y="2056737"/>
            <a:ext cx="835451" cy="636107"/>
          </a:xfrm>
          <a:prstGeom prst="rect">
            <a:avLst/>
          </a:prstGeom>
        </p:spPr>
      </p:pic>
      <p:sp>
        <p:nvSpPr>
          <p:cNvPr id="18" name="Rectangle: Rounded Corners 17">
            <a:extLst>
              <a:ext uri="{FF2B5EF4-FFF2-40B4-BE49-F238E27FC236}">
                <a16:creationId xmlns:a16="http://schemas.microsoft.com/office/drawing/2014/main" id="{217F9726-F02A-4C10-9019-8381251120A7}"/>
              </a:ext>
            </a:extLst>
          </p:cNvPr>
          <p:cNvSpPr/>
          <p:nvPr/>
        </p:nvSpPr>
        <p:spPr>
          <a:xfrm>
            <a:off x="558448"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8">
            <a:extLst>
              <a:ext uri="{FF2B5EF4-FFF2-40B4-BE49-F238E27FC236}">
                <a16:creationId xmlns:a16="http://schemas.microsoft.com/office/drawing/2014/main" id="{A235E012-129B-4BCB-8987-907DCD562EEF}"/>
              </a:ext>
            </a:extLst>
          </p:cNvPr>
          <p:cNvSpPr/>
          <p:nvPr/>
        </p:nvSpPr>
        <p:spPr>
          <a:xfrm>
            <a:off x="4123183"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Rectangle: Rounded Corners 19">
            <a:extLst>
              <a:ext uri="{FF2B5EF4-FFF2-40B4-BE49-F238E27FC236}">
                <a16:creationId xmlns:a16="http://schemas.microsoft.com/office/drawing/2014/main" id="{11784186-3724-47AF-A785-EBA7F340834F}"/>
              </a:ext>
            </a:extLst>
          </p:cNvPr>
          <p:cNvSpPr/>
          <p:nvPr/>
        </p:nvSpPr>
        <p:spPr>
          <a:xfrm>
            <a:off x="8044169"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702814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4F08-3A6D-4EE1-9FD6-545507CE440E}"/>
              </a:ext>
            </a:extLst>
          </p:cNvPr>
          <p:cNvSpPr>
            <a:spLocks noGrp="1"/>
          </p:cNvSpPr>
          <p:nvPr>
            <p:ph type="title"/>
          </p:nvPr>
        </p:nvSpPr>
        <p:spPr/>
        <p:txBody>
          <a:bodyPr/>
          <a:lstStyle/>
          <a:p>
            <a:r>
              <a:rPr lang="en-US"/>
              <a:t>Generate	</a:t>
            </a:r>
          </a:p>
        </p:txBody>
      </p:sp>
      <p:sp>
        <p:nvSpPr>
          <p:cNvPr id="12" name="Content Placeholder 11">
            <a:extLst>
              <a:ext uri="{FF2B5EF4-FFF2-40B4-BE49-F238E27FC236}">
                <a16:creationId xmlns:a16="http://schemas.microsoft.com/office/drawing/2014/main" id="{BD985B59-8090-46BC-A398-E0B6DF244F31}"/>
              </a:ext>
            </a:extLst>
          </p:cNvPr>
          <p:cNvSpPr>
            <a:spLocks noGrp="1"/>
          </p:cNvSpPr>
          <p:nvPr>
            <p:ph idx="1"/>
          </p:nvPr>
        </p:nvSpPr>
        <p:spPr>
          <a:xfrm>
            <a:off x="406401" y="1498601"/>
            <a:ext cx="5000487" cy="4798833"/>
          </a:xfrm>
        </p:spPr>
        <p:txBody>
          <a:bodyPr/>
          <a:lstStyle/>
          <a:p>
            <a:r>
              <a:rPr lang="en-US"/>
              <a:t>How you parametrize the model is critical </a:t>
            </a:r>
          </a:p>
          <a:p>
            <a:r>
              <a:rPr lang="en-US"/>
              <a:t>Too many inputs will lead to a design space that is too big to explore</a:t>
            </a:r>
          </a:p>
          <a:p>
            <a:r>
              <a:rPr lang="en-US"/>
              <a:t>Too few inputs won’t yield a big enough design space </a:t>
            </a:r>
          </a:p>
        </p:txBody>
      </p:sp>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Create a design system: 3 key concepts</a:t>
            </a:r>
          </a:p>
        </p:txBody>
      </p:sp>
      <p:sp>
        <p:nvSpPr>
          <p:cNvPr id="7" name="Content Placeholder 5">
            <a:extLst>
              <a:ext uri="{FF2B5EF4-FFF2-40B4-BE49-F238E27FC236}">
                <a16:creationId xmlns:a16="http://schemas.microsoft.com/office/drawing/2014/main" id="{786E45EC-D85D-4807-8A6D-7819D95BBADB}"/>
              </a:ext>
            </a:extLst>
          </p:cNvPr>
          <p:cNvSpPr txBox="1">
            <a:spLocks/>
          </p:cNvSpPr>
          <p:nvPr/>
        </p:nvSpPr>
        <p:spPr>
          <a:xfrm>
            <a:off x="418353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sp>
        <p:nvSpPr>
          <p:cNvPr id="8" name="Content Placeholder 5">
            <a:extLst>
              <a:ext uri="{FF2B5EF4-FFF2-40B4-BE49-F238E27FC236}">
                <a16:creationId xmlns:a16="http://schemas.microsoft.com/office/drawing/2014/main" id="{B41E0808-8037-4A7F-BCD0-5BF52FC76194}"/>
              </a:ext>
            </a:extLst>
          </p:cNvPr>
          <p:cNvSpPr txBox="1">
            <a:spLocks/>
          </p:cNvSpPr>
          <p:nvPr/>
        </p:nvSpPr>
        <p:spPr>
          <a:xfrm>
            <a:off x="796066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427B01F9-AD0A-4915-9A4F-A6A5EAB69AAA}"/>
              </a:ext>
            </a:extLst>
          </p:cNvPr>
          <p:cNvPicPr>
            <a:picLocks noChangeAspect="1"/>
          </p:cNvPicPr>
          <p:nvPr/>
        </p:nvPicPr>
        <p:blipFill>
          <a:blip r:embed="rId5"/>
          <a:stretch>
            <a:fillRect/>
          </a:stretch>
        </p:blipFill>
        <p:spPr>
          <a:xfrm>
            <a:off x="406400" y="380999"/>
            <a:ext cx="2292096" cy="458419"/>
          </a:xfrm>
          <a:prstGeom prst="rect">
            <a:avLst/>
          </a:prstGeom>
        </p:spPr>
      </p:pic>
      <p:pic>
        <p:nvPicPr>
          <p:cNvPr id="9" name="3BoxInputs">
            <a:hlinkClick r:id="" action="ppaction://media"/>
            <a:extLst>
              <a:ext uri="{FF2B5EF4-FFF2-40B4-BE49-F238E27FC236}">
                <a16:creationId xmlns:a16="http://schemas.microsoft.com/office/drawing/2014/main" id="{70629717-6741-4B43-BD0C-0AE6768ADA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247" t="14932" r="44734" b="8533"/>
          <a:stretch/>
        </p:blipFill>
        <p:spPr>
          <a:xfrm>
            <a:off x="6281884" y="672424"/>
            <a:ext cx="3927592" cy="4909601"/>
          </a:xfrm>
          <a:prstGeom prst="rect">
            <a:avLst/>
          </a:prstGeom>
        </p:spPr>
      </p:pic>
    </p:spTree>
    <p:extLst>
      <p:ext uri="{BB962C8B-B14F-4D97-AF65-F5344CB8AC3E}">
        <p14:creationId xmlns:p14="http://schemas.microsoft.com/office/powerpoint/2010/main" val="3545527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EC73F8-5ACD-4140-88EA-E8A80DE2B91E}"/>
              </a:ext>
            </a:extLst>
          </p:cNvPr>
          <p:cNvSpPr>
            <a:spLocks noGrp="1"/>
          </p:cNvSpPr>
          <p:nvPr>
            <p:ph sz="half" idx="1"/>
          </p:nvPr>
        </p:nvSpPr>
        <p:spPr/>
        <p:txBody>
          <a:bodyPr/>
          <a:lstStyle/>
          <a:p>
            <a:pPr marL="457189" indent="-457189">
              <a:buFont typeface="+mj-lt"/>
              <a:buAutoNum type="arabicPeriod"/>
            </a:pPr>
            <a:r>
              <a:rPr lang="en-US"/>
              <a:t>Optimize</a:t>
            </a:r>
          </a:p>
          <a:p>
            <a:pPr marL="457189" indent="-457189">
              <a:buFont typeface="+mj-lt"/>
              <a:buAutoNum type="arabicPeriod"/>
            </a:pPr>
            <a:r>
              <a:rPr lang="en-US"/>
              <a:t>Cross Product</a:t>
            </a:r>
          </a:p>
          <a:p>
            <a:pPr marL="457189" indent="-457189">
              <a:buFont typeface="+mj-lt"/>
              <a:buAutoNum type="arabicPeriod"/>
            </a:pPr>
            <a:r>
              <a:rPr lang="en-US"/>
              <a:t>Randomize</a:t>
            </a:r>
          </a:p>
          <a:p>
            <a:pPr marL="457189" indent="-457189">
              <a:buFont typeface="+mj-lt"/>
              <a:buAutoNum type="arabicPeriod"/>
            </a:pPr>
            <a:r>
              <a:rPr lang="en-US"/>
              <a:t>Like This</a:t>
            </a:r>
          </a:p>
        </p:txBody>
      </p:sp>
      <p:sp>
        <p:nvSpPr>
          <p:cNvPr id="7" name="Content Placeholder 6">
            <a:extLst>
              <a:ext uri="{FF2B5EF4-FFF2-40B4-BE49-F238E27FC236}">
                <a16:creationId xmlns:a16="http://schemas.microsoft.com/office/drawing/2014/main" id="{65553852-1F33-4FA4-8ECD-37C3C069D7CA}"/>
              </a:ext>
            </a:extLst>
          </p:cNvPr>
          <p:cNvSpPr>
            <a:spLocks noGrp="1"/>
          </p:cNvSpPr>
          <p:nvPr>
            <p:ph sz="half" idx="2"/>
          </p:nvPr>
        </p:nvSpPr>
        <p:spPr/>
        <p:txBody>
          <a:bodyPr/>
          <a:lstStyle/>
          <a:p>
            <a:endParaRPr lang="en-US"/>
          </a:p>
        </p:txBody>
      </p:sp>
      <p:sp>
        <p:nvSpPr>
          <p:cNvPr id="4" name="Text Placeholder 3">
            <a:extLst>
              <a:ext uri="{FF2B5EF4-FFF2-40B4-BE49-F238E27FC236}">
                <a16:creationId xmlns:a16="http://schemas.microsoft.com/office/drawing/2014/main" id="{F3B8DE63-FC43-4F6C-AD59-0B598A578708}"/>
              </a:ext>
            </a:extLst>
          </p:cNvPr>
          <p:cNvSpPr>
            <a:spLocks noGrp="1"/>
          </p:cNvSpPr>
          <p:nvPr>
            <p:ph type="body" sz="quarter" idx="10"/>
          </p:nvPr>
        </p:nvSpPr>
        <p:spPr/>
        <p:txBody>
          <a:bodyPr/>
          <a:lstStyle/>
          <a:p>
            <a:r>
              <a:rPr lang="en-US"/>
              <a:t>Refinery Generation Methods</a:t>
            </a:r>
          </a:p>
        </p:txBody>
      </p:sp>
      <p:pic>
        <p:nvPicPr>
          <p:cNvPr id="5" name="Picture 4">
            <a:extLst>
              <a:ext uri="{FF2B5EF4-FFF2-40B4-BE49-F238E27FC236}">
                <a16:creationId xmlns:a16="http://schemas.microsoft.com/office/drawing/2014/main" id="{1928D2DE-8E55-4150-8780-05B91DB1B3DD}"/>
              </a:ext>
            </a:extLst>
          </p:cNvPr>
          <p:cNvPicPr>
            <a:picLocks noChangeAspect="1"/>
          </p:cNvPicPr>
          <p:nvPr/>
        </p:nvPicPr>
        <p:blipFill>
          <a:blip r:embed="rId2"/>
          <a:stretch>
            <a:fillRect/>
          </a:stretch>
        </p:blipFill>
        <p:spPr>
          <a:xfrm>
            <a:off x="406400" y="380999"/>
            <a:ext cx="2292096" cy="458419"/>
          </a:xfrm>
          <a:prstGeom prst="rect">
            <a:avLst/>
          </a:prstGeom>
        </p:spPr>
      </p:pic>
      <p:pic>
        <p:nvPicPr>
          <p:cNvPr id="2" name="Picture 1">
            <a:extLst>
              <a:ext uri="{FF2B5EF4-FFF2-40B4-BE49-F238E27FC236}">
                <a16:creationId xmlns:a16="http://schemas.microsoft.com/office/drawing/2014/main" id="{655D4457-54D1-4D45-A112-BBB387D0082A}"/>
              </a:ext>
            </a:extLst>
          </p:cNvPr>
          <p:cNvPicPr>
            <a:picLocks noChangeAspect="1"/>
          </p:cNvPicPr>
          <p:nvPr/>
        </p:nvPicPr>
        <p:blipFill>
          <a:blip r:embed="rId3"/>
          <a:stretch>
            <a:fillRect/>
          </a:stretch>
        </p:blipFill>
        <p:spPr>
          <a:xfrm>
            <a:off x="4972291" y="0"/>
            <a:ext cx="7219709" cy="6858000"/>
          </a:xfrm>
          <a:prstGeom prst="rect">
            <a:avLst/>
          </a:prstGeom>
        </p:spPr>
      </p:pic>
    </p:spTree>
    <p:extLst>
      <p:ext uri="{BB962C8B-B14F-4D97-AF65-F5344CB8AC3E}">
        <p14:creationId xmlns:p14="http://schemas.microsoft.com/office/powerpoint/2010/main" val="1470117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10E673E-5A85-4841-B1BD-448D2EF8BD09}"/>
              </a:ext>
            </a:extLst>
          </p:cNvPr>
          <p:cNvGrpSpPr/>
          <p:nvPr/>
        </p:nvGrpSpPr>
        <p:grpSpPr>
          <a:xfrm>
            <a:off x="3434668" y="1627394"/>
            <a:ext cx="2117969" cy="159748"/>
            <a:chOff x="3434666" y="1627393"/>
            <a:chExt cx="2117969" cy="159748"/>
          </a:xfrm>
        </p:grpSpPr>
        <p:sp>
          <p:nvSpPr>
            <p:cNvPr id="2" name="Rectangle: Rounded Corners 1">
              <a:extLst>
                <a:ext uri="{FF2B5EF4-FFF2-40B4-BE49-F238E27FC236}">
                  <a16:creationId xmlns:a16="http://schemas.microsoft.com/office/drawing/2014/main" id="{ADEFD5E8-B122-4F32-8ACE-018F6538E9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 name="Oval 7">
              <a:extLst>
                <a:ext uri="{FF2B5EF4-FFF2-40B4-BE49-F238E27FC236}">
                  <a16:creationId xmlns:a16="http://schemas.microsoft.com/office/drawing/2014/main" id="{950013F1-82DF-4E1C-AB51-E50AB7405B4D}"/>
                </a:ext>
              </a:extLst>
            </p:cNvPr>
            <p:cNvSpPr/>
            <p:nvPr/>
          </p:nvSpPr>
          <p:spPr>
            <a:xfrm>
              <a:off x="5233016"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4" name="Group 3">
            <a:extLst>
              <a:ext uri="{FF2B5EF4-FFF2-40B4-BE49-F238E27FC236}">
                <a16:creationId xmlns:a16="http://schemas.microsoft.com/office/drawing/2014/main" id="{70AA01AC-1826-42FD-971E-572CCB66243D}"/>
              </a:ext>
            </a:extLst>
          </p:cNvPr>
          <p:cNvGrpSpPr/>
          <p:nvPr/>
        </p:nvGrpSpPr>
        <p:grpSpPr>
          <a:xfrm>
            <a:off x="3434668" y="1925413"/>
            <a:ext cx="2117969" cy="159748"/>
            <a:chOff x="3434666" y="1925412"/>
            <a:chExt cx="2117969" cy="159748"/>
          </a:xfrm>
        </p:grpSpPr>
        <p:sp>
          <p:nvSpPr>
            <p:cNvPr id="9" name="Rectangle: Rounded Corners 8">
              <a:extLst>
                <a:ext uri="{FF2B5EF4-FFF2-40B4-BE49-F238E27FC236}">
                  <a16:creationId xmlns:a16="http://schemas.microsoft.com/office/drawing/2014/main" id="{BB4DBE16-24C7-412C-890D-DC490624ADD4}"/>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 name="Oval 11">
              <a:extLst>
                <a:ext uri="{FF2B5EF4-FFF2-40B4-BE49-F238E27FC236}">
                  <a16:creationId xmlns:a16="http://schemas.microsoft.com/office/drawing/2014/main" id="{984F7D80-4CFC-4A04-A75D-057D73767E87}"/>
                </a:ext>
              </a:extLst>
            </p:cNvPr>
            <p:cNvSpPr/>
            <p:nvPr/>
          </p:nvSpPr>
          <p:spPr>
            <a:xfrm>
              <a:off x="4622269"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44BB2A7E-E642-45EA-8147-8EC4F366A429}"/>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0" name="Isosceles Triangle 19">
            <a:extLst>
              <a:ext uri="{FF2B5EF4-FFF2-40B4-BE49-F238E27FC236}">
                <a16:creationId xmlns:a16="http://schemas.microsoft.com/office/drawing/2014/main" id="{82DCCFD6-0D1D-4483-9FDA-330FA1124361}"/>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Content Placeholder 2">
            <a:extLst>
              <a:ext uri="{FF2B5EF4-FFF2-40B4-BE49-F238E27FC236}">
                <a16:creationId xmlns:a16="http://schemas.microsoft.com/office/drawing/2014/main" id="{5770852D-7C49-4ACB-8348-31A5DD2722E3}"/>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8FFCE5FC-8955-4B59-BA03-4CD6BA72659C}"/>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5FC8CC21-2A99-446D-88A2-9004BA285F5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8AA2F736-BF14-4CAC-BA7E-D1C587097C8F}"/>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C7FA63-B117-41F6-867C-F278697927FB}"/>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D417BD-600E-4176-A517-C29096FD7249}"/>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4" name="Rectangle 23">
              <a:extLst>
                <a:ext uri="{FF2B5EF4-FFF2-40B4-BE49-F238E27FC236}">
                  <a16:creationId xmlns:a16="http://schemas.microsoft.com/office/drawing/2014/main" id="{4D33CAF1-275F-4F0C-9AAB-0B1CA880462E}"/>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25" name="Rectangle 24">
            <a:extLst>
              <a:ext uri="{FF2B5EF4-FFF2-40B4-BE49-F238E27FC236}">
                <a16:creationId xmlns:a16="http://schemas.microsoft.com/office/drawing/2014/main" id="{7D880842-B52A-40A7-AB4F-E887329C9AB8}"/>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58CA862C-F56C-4AB1-A85A-3CCFDB978854}"/>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6" name="Title 1">
            <a:extLst>
              <a:ext uri="{FF2B5EF4-FFF2-40B4-BE49-F238E27FC236}">
                <a16:creationId xmlns:a16="http://schemas.microsoft.com/office/drawing/2014/main" id="{EFCE86A5-DCB5-4548-8B53-47719F499B9D}"/>
              </a:ext>
            </a:extLst>
          </p:cNvPr>
          <p:cNvSpPr>
            <a:spLocks noGrp="1"/>
          </p:cNvSpPr>
          <p:nvPr>
            <p:ph type="title"/>
          </p:nvPr>
        </p:nvSpPr>
        <p:spPr>
          <a:xfrm>
            <a:off x="406400" y="381000"/>
            <a:ext cx="11379200" cy="609600"/>
          </a:xfrm>
        </p:spPr>
        <p:txBody>
          <a:bodyPr/>
          <a:lstStyle/>
          <a:p>
            <a:r>
              <a:rPr lang="en-US">
                <a:solidFill>
                  <a:schemeClr val="bg1">
                    <a:lumMod val="50000"/>
                  </a:schemeClr>
                </a:solidFill>
              </a:rPr>
              <a:t>			      Refinery Methods	</a:t>
            </a:r>
          </a:p>
        </p:txBody>
      </p:sp>
      <p:pic>
        <p:nvPicPr>
          <p:cNvPr id="40" name="Picture 39">
            <a:extLst>
              <a:ext uri="{FF2B5EF4-FFF2-40B4-BE49-F238E27FC236}">
                <a16:creationId xmlns:a16="http://schemas.microsoft.com/office/drawing/2014/main" id="{A2AEEE05-1028-4E76-B617-5E6756E1D4E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19313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E081ABBC-C375-4494-A24F-9CD9CDE08223}"/>
              </a:ext>
            </a:extLst>
          </p:cNvPr>
          <p:cNvGrpSpPr/>
          <p:nvPr/>
        </p:nvGrpSpPr>
        <p:grpSpPr>
          <a:xfrm>
            <a:off x="3434668" y="1627394"/>
            <a:ext cx="2117969" cy="159748"/>
            <a:chOff x="3434666" y="1627393"/>
            <a:chExt cx="2117969" cy="159748"/>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4D168628-7D1D-41CF-9E4F-1F9496F9917F}"/>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62" name="Group 61">
            <a:extLst>
              <a:ext uri="{FF2B5EF4-FFF2-40B4-BE49-F238E27FC236}">
                <a16:creationId xmlns:a16="http://schemas.microsoft.com/office/drawing/2014/main" id="{12E85166-1B7E-40EB-9814-7CDDA47139A2}"/>
              </a:ext>
            </a:extLst>
          </p:cNvPr>
          <p:cNvGrpSpPr/>
          <p:nvPr/>
        </p:nvGrpSpPr>
        <p:grpSpPr>
          <a:xfrm>
            <a:off x="3434668" y="1925413"/>
            <a:ext cx="2117969" cy="159748"/>
            <a:chOff x="3434666" y="1925412"/>
            <a:chExt cx="2117969" cy="159748"/>
          </a:xfrm>
        </p:grpSpPr>
        <p:sp>
          <p:nvSpPr>
            <p:cNvPr id="63" name="Rectangle: Rounded Corners 62">
              <a:extLst>
                <a:ext uri="{FF2B5EF4-FFF2-40B4-BE49-F238E27FC236}">
                  <a16:creationId xmlns:a16="http://schemas.microsoft.com/office/drawing/2014/main" id="{228CB1F0-60F8-4DB5-80C0-712C64E07E86}"/>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4" name="Oval 63">
              <a:extLst>
                <a:ext uri="{FF2B5EF4-FFF2-40B4-BE49-F238E27FC236}">
                  <a16:creationId xmlns:a16="http://schemas.microsoft.com/office/drawing/2014/main" id="{FA9302E3-69F4-4056-9A47-46B8F5F89510}"/>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Isosceles Triangle 15">
            <a:extLst>
              <a:ext uri="{FF2B5EF4-FFF2-40B4-BE49-F238E27FC236}">
                <a16:creationId xmlns:a16="http://schemas.microsoft.com/office/drawing/2014/main" id="{EBF4FF3A-99BC-4E10-849E-C807AC931D7B}"/>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2" name="Group 1">
            <a:extLst>
              <a:ext uri="{FF2B5EF4-FFF2-40B4-BE49-F238E27FC236}">
                <a16:creationId xmlns:a16="http://schemas.microsoft.com/office/drawing/2014/main" id="{56002C5D-4A81-4FA3-823D-7EABCE1C13B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34" name="Oval 33">
            <a:extLst>
              <a:ext uri="{FF2B5EF4-FFF2-40B4-BE49-F238E27FC236}">
                <a16:creationId xmlns:a16="http://schemas.microsoft.com/office/drawing/2014/main" id="{8BE7D427-F047-48AE-B4A7-767E86171B52}"/>
              </a:ext>
            </a:extLst>
          </p:cNvPr>
          <p:cNvSpPr/>
          <p:nvPr/>
        </p:nvSpPr>
        <p:spPr>
          <a:xfrm>
            <a:off x="7694163" y="215252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pic>
        <p:nvPicPr>
          <p:cNvPr id="75" name="Picture 74">
            <a:extLst>
              <a:ext uri="{FF2B5EF4-FFF2-40B4-BE49-F238E27FC236}">
                <a16:creationId xmlns:a16="http://schemas.microsoft.com/office/drawing/2014/main" id="{4654BBA9-77A2-4C20-8C7A-72941D7A5EF5}"/>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Title 1">
            <a:extLst>
              <a:ext uri="{FF2B5EF4-FFF2-40B4-BE49-F238E27FC236}">
                <a16:creationId xmlns:a16="http://schemas.microsoft.com/office/drawing/2014/main" id="{322C7248-6EF2-44A1-8EB2-7DA11611EC1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spTree>
    <p:extLst>
      <p:ext uri="{BB962C8B-B14F-4D97-AF65-F5344CB8AC3E}">
        <p14:creationId xmlns:p14="http://schemas.microsoft.com/office/powerpoint/2010/main" val="97641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4" grpId="0" animBg="1"/>
      <p:bldP spid="65" grpId="0" animBg="1"/>
      <p:bldP spid="70" grpId="0" animBg="1"/>
      <p:bldP spid="74" grpId="0" animBg="1"/>
      <p:bldP spid="84" grpId="0" animBg="1"/>
      <p:bldP spid="92" grpId="0" animBg="1"/>
      <p:bldP spid="93" grpId="0" animBg="1"/>
      <p:bldP spid="10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grpSp>
        <p:nvGrpSpPr>
          <p:cNvPr id="47" name="Group 46">
            <a:extLst>
              <a:ext uri="{FF2B5EF4-FFF2-40B4-BE49-F238E27FC236}">
                <a16:creationId xmlns:a16="http://schemas.microsoft.com/office/drawing/2014/main" id="{FF20EE64-D120-4680-AED3-02C78425FEB4}"/>
              </a:ext>
            </a:extLst>
          </p:cNvPr>
          <p:cNvGrpSpPr/>
          <p:nvPr/>
        </p:nvGrpSpPr>
        <p:grpSpPr>
          <a:xfrm>
            <a:off x="3399943" y="2951159"/>
            <a:ext cx="2152693" cy="159748"/>
            <a:chOff x="3399942" y="1627393"/>
            <a:chExt cx="2152693" cy="159748"/>
          </a:xfrm>
        </p:grpSpPr>
        <p:sp>
          <p:nvSpPr>
            <p:cNvPr id="48" name="Rectangle: Rounded Corners 47">
              <a:extLst>
                <a:ext uri="{FF2B5EF4-FFF2-40B4-BE49-F238E27FC236}">
                  <a16:creationId xmlns:a16="http://schemas.microsoft.com/office/drawing/2014/main" id="{EF48BDB6-5A65-4BA5-A252-47222C4567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9" name="Oval 48">
              <a:extLst>
                <a:ext uri="{FF2B5EF4-FFF2-40B4-BE49-F238E27FC236}">
                  <a16:creationId xmlns:a16="http://schemas.microsoft.com/office/drawing/2014/main" id="{DC746D22-3692-4CBB-B5D6-F558CD2A2BF0}"/>
                </a:ext>
              </a:extLst>
            </p:cNvPr>
            <p:cNvSpPr/>
            <p:nvPr/>
          </p:nvSpPr>
          <p:spPr>
            <a:xfrm>
              <a:off x="3399942"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0" name="Group 49">
            <a:extLst>
              <a:ext uri="{FF2B5EF4-FFF2-40B4-BE49-F238E27FC236}">
                <a16:creationId xmlns:a16="http://schemas.microsoft.com/office/drawing/2014/main" id="{7F3620D6-19A4-4555-9A03-D7E8BC062679}"/>
              </a:ext>
            </a:extLst>
          </p:cNvPr>
          <p:cNvGrpSpPr/>
          <p:nvPr/>
        </p:nvGrpSpPr>
        <p:grpSpPr>
          <a:xfrm>
            <a:off x="3434668" y="3249179"/>
            <a:ext cx="2117969" cy="159748"/>
            <a:chOff x="3434666" y="1925412"/>
            <a:chExt cx="2117969" cy="159748"/>
          </a:xfrm>
        </p:grpSpPr>
        <p:sp>
          <p:nvSpPr>
            <p:cNvPr id="51" name="Rectangle: Rounded Corners 50">
              <a:extLst>
                <a:ext uri="{FF2B5EF4-FFF2-40B4-BE49-F238E27FC236}">
                  <a16:creationId xmlns:a16="http://schemas.microsoft.com/office/drawing/2014/main" id="{B2687B35-E88A-42C1-B847-DEFD249733C5}"/>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2" name="Oval 51">
              <a:extLst>
                <a:ext uri="{FF2B5EF4-FFF2-40B4-BE49-F238E27FC236}">
                  <a16:creationId xmlns:a16="http://schemas.microsoft.com/office/drawing/2014/main" id="{54B5400F-650A-4028-8EFF-EB7BACF93035}"/>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5</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3</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a:endCxn id="52" idx="0"/>
            </p:cNvCxnSpPr>
            <p:nvPr/>
          </p:nvCxnSpPr>
          <p:spPr>
            <a:xfrm flipH="1">
              <a:off x="4493650" y="3091692"/>
              <a:ext cx="446979"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a:endCxn id="52" idx="0"/>
            </p:cNvCxnSpPr>
            <p:nvPr/>
          </p:nvCxnSpPr>
          <p:spPr>
            <a:xfrm flipH="1">
              <a:off x="4493650" y="3091692"/>
              <a:ext cx="944766"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a:endCxn id="52" idx="0"/>
            </p:cNvCxnSpPr>
            <p:nvPr/>
          </p:nvCxnSpPr>
          <p:spPr>
            <a:xfrm>
              <a:off x="4037977" y="3091692"/>
              <a:ext cx="455673"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a:endCxn id="52" idx="0"/>
            </p:cNvCxnSpPr>
            <p:nvPr/>
          </p:nvCxnSpPr>
          <p:spPr>
            <a:xfrm>
              <a:off x="3549706" y="3105989"/>
              <a:ext cx="943944" cy="14318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84877" y="2939499"/>
            <a:ext cx="2255746" cy="553998"/>
          </a:xfrm>
          <a:prstGeom prst="rect">
            <a:avLst/>
          </a:prstGeom>
        </p:spPr>
        <p:txBody>
          <a:bodyPr wrap="none">
            <a:spAutoFit/>
          </a:bodyPr>
          <a:lstStyle/>
          <a:p>
            <a:pPr algn="ctr"/>
            <a:r>
              <a:rPr lang="en-US" b="1" dirty="0">
                <a:solidFill>
                  <a:srgbClr val="0595D6"/>
                </a:solidFill>
                <a:latin typeface="Arial" panose="020B0604020202020204" pitchFamily="34" charset="0"/>
              </a:rPr>
              <a:t>5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3 = 15 DESIGNS</a:t>
            </a:r>
          </a:p>
          <a:p>
            <a:pPr algn="ctr"/>
            <a:r>
              <a:rPr lang="en-US" sz="1200" dirty="0">
                <a:solidFill>
                  <a:srgbClr val="0595D6"/>
                </a:solidFill>
                <a:latin typeface="Arial" panose="020B0604020202020204" pitchFamily="34" charset="0"/>
              </a:rPr>
              <a:t>user defines sampling density</a:t>
            </a:r>
          </a:p>
        </p:txBody>
      </p:sp>
      <p:sp>
        <p:nvSpPr>
          <p:cNvPr id="14" name="Title 13">
            <a:extLst>
              <a:ext uri="{FF2B5EF4-FFF2-40B4-BE49-F238E27FC236}">
                <a16:creationId xmlns:a16="http://schemas.microsoft.com/office/drawing/2014/main" id="{35CEF0A5-C11D-4383-84DE-652463A070AF}"/>
              </a:ext>
            </a:extLst>
          </p:cNvPr>
          <p:cNvSpPr>
            <a:spLocks noGrp="1"/>
          </p:cNvSpPr>
          <p:nvPr>
            <p:ph type="title"/>
          </p:nvPr>
        </p:nvSpPr>
        <p:spPr/>
        <p:txBody>
          <a:bodyPr/>
          <a:lstStyle/>
          <a:p>
            <a:endParaRPr lang="en-US"/>
          </a:p>
        </p:txBody>
      </p:sp>
      <p:sp>
        <p:nvSpPr>
          <p:cNvPr id="120" name="Title 1">
            <a:extLst>
              <a:ext uri="{FF2B5EF4-FFF2-40B4-BE49-F238E27FC236}">
                <a16:creationId xmlns:a16="http://schemas.microsoft.com/office/drawing/2014/main" id="{5A92C2CD-BE0C-498B-BC69-7473DF78E67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25" name="Picture 124">
            <a:extLst>
              <a:ext uri="{FF2B5EF4-FFF2-40B4-BE49-F238E27FC236}">
                <a16:creationId xmlns:a16="http://schemas.microsoft.com/office/drawing/2014/main" id="{1656D9DE-FF2F-4749-8098-9CD3CF389D45}"/>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82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118" grpId="0" animBg="1"/>
      <p:bldP spid="119" grpId="0" animBg="1"/>
      <p:bldP spid="122" grpId="0" animBg="1"/>
      <p:bldP spid="1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grpSp>
        <p:nvGrpSpPr>
          <p:cNvPr id="117" name="Group 116">
            <a:extLst>
              <a:ext uri="{FF2B5EF4-FFF2-40B4-BE49-F238E27FC236}">
                <a16:creationId xmlns:a16="http://schemas.microsoft.com/office/drawing/2014/main" id="{9681DD12-90A1-4652-AD01-F395F64E62EF}"/>
              </a:ext>
            </a:extLst>
          </p:cNvPr>
          <p:cNvGrpSpPr/>
          <p:nvPr/>
        </p:nvGrpSpPr>
        <p:grpSpPr>
          <a:xfrm>
            <a:off x="3434668" y="4213293"/>
            <a:ext cx="2117969" cy="159748"/>
            <a:chOff x="3434666" y="1627393"/>
            <a:chExt cx="2117969" cy="159748"/>
          </a:xfrm>
        </p:grpSpPr>
        <p:sp>
          <p:nvSpPr>
            <p:cNvPr id="120" name="Rectangle: Rounded Corners 119">
              <a:extLst>
                <a:ext uri="{FF2B5EF4-FFF2-40B4-BE49-F238E27FC236}">
                  <a16:creationId xmlns:a16="http://schemas.microsoft.com/office/drawing/2014/main" id="{8C82B53D-E6D9-4438-B250-063EB27E1D48}"/>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1" name="Oval 120">
              <a:extLst>
                <a:ext uri="{FF2B5EF4-FFF2-40B4-BE49-F238E27FC236}">
                  <a16:creationId xmlns:a16="http://schemas.microsoft.com/office/drawing/2014/main" id="{F2A08079-15B1-412D-8DBA-CA09D9F02997}"/>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25" name="Group 124">
            <a:extLst>
              <a:ext uri="{FF2B5EF4-FFF2-40B4-BE49-F238E27FC236}">
                <a16:creationId xmlns:a16="http://schemas.microsoft.com/office/drawing/2014/main" id="{A5E97C69-7A87-4B39-8961-2FD4FC474B49}"/>
              </a:ext>
            </a:extLst>
          </p:cNvPr>
          <p:cNvGrpSpPr/>
          <p:nvPr/>
        </p:nvGrpSpPr>
        <p:grpSpPr>
          <a:xfrm>
            <a:off x="3434668" y="4511311"/>
            <a:ext cx="2117969" cy="159748"/>
            <a:chOff x="3434666" y="1925412"/>
            <a:chExt cx="2117969" cy="159748"/>
          </a:xfrm>
        </p:grpSpPr>
        <p:sp>
          <p:nvSpPr>
            <p:cNvPr id="141" name="Rectangle: Rounded Corners 140">
              <a:extLst>
                <a:ext uri="{FF2B5EF4-FFF2-40B4-BE49-F238E27FC236}">
                  <a16:creationId xmlns:a16="http://schemas.microsoft.com/office/drawing/2014/main" id="{BC57B9B8-B951-4244-8A3B-74CFDF304A71}"/>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2" name="Oval 141">
              <a:extLst>
                <a:ext uri="{FF2B5EF4-FFF2-40B4-BE49-F238E27FC236}">
                  <a16:creationId xmlns:a16="http://schemas.microsoft.com/office/drawing/2014/main" id="{8D74C442-A56E-4128-9968-F521C94B0408}"/>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1</a:t>
            </a:r>
            <a:endParaRPr lang="en-US" sz="1200" b="1" dirty="0">
              <a:solidFill>
                <a:srgbClr val="0595D6"/>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96" name="Rectangle 195">
            <a:extLst>
              <a:ext uri="{FF2B5EF4-FFF2-40B4-BE49-F238E27FC236}">
                <a16:creationId xmlns:a16="http://schemas.microsoft.com/office/drawing/2014/main" id="{3F95917A-5FE3-4F8C-ABD2-9323CF120BF0}"/>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7" name="Rectangle 196">
            <a:extLst>
              <a:ext uri="{FF2B5EF4-FFF2-40B4-BE49-F238E27FC236}">
                <a16:creationId xmlns:a16="http://schemas.microsoft.com/office/drawing/2014/main" id="{C6D466C0-5168-4A95-803C-EE142950E19A}"/>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16" name="Title 15">
            <a:extLst>
              <a:ext uri="{FF2B5EF4-FFF2-40B4-BE49-F238E27FC236}">
                <a16:creationId xmlns:a16="http://schemas.microsoft.com/office/drawing/2014/main" id="{FE7233B4-35B0-4EEF-A393-3772C9D4D4CB}"/>
              </a:ext>
            </a:extLst>
          </p:cNvPr>
          <p:cNvSpPr>
            <a:spLocks noGrp="1"/>
          </p:cNvSpPr>
          <p:nvPr>
            <p:ph type="title"/>
          </p:nvPr>
        </p:nvSpPr>
        <p:spPr/>
        <p:txBody>
          <a:bodyPr/>
          <a:lstStyle/>
          <a:p>
            <a:endParaRPr lang="en-US"/>
          </a:p>
        </p:txBody>
      </p:sp>
      <p:sp>
        <p:nvSpPr>
          <p:cNvPr id="144" name="Title 1">
            <a:extLst>
              <a:ext uri="{FF2B5EF4-FFF2-40B4-BE49-F238E27FC236}">
                <a16:creationId xmlns:a16="http://schemas.microsoft.com/office/drawing/2014/main" id="{7D8B4CDF-EBBE-45F2-B7D6-D2BD583CED6A}"/>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46" name="Picture 145">
            <a:extLst>
              <a:ext uri="{FF2B5EF4-FFF2-40B4-BE49-F238E27FC236}">
                <a16:creationId xmlns:a16="http://schemas.microsoft.com/office/drawing/2014/main" id="{B6691D10-1410-4AFE-95FD-983F25F98B8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361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6</a:t>
            </a:r>
            <a:endParaRPr lang="en-US" sz="1200" b="1" dirty="0">
              <a:solidFill>
                <a:srgbClr val="0595D6"/>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0595D6"/>
                </a:solidFill>
                <a:latin typeface="Arial" panose="020B0604020202020204" pitchFamily="34" charset="0"/>
              </a:rPr>
              <a:t>3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6 = 18 DESIGNS</a:t>
            </a:r>
          </a:p>
          <a:p>
            <a:pPr algn="ctr"/>
            <a:r>
              <a:rPr lang="en-US" sz="1200" dirty="0">
                <a:solidFill>
                  <a:srgbClr val="0595D6"/>
                </a:solidFill>
                <a:latin typeface="Arial" panose="020B0604020202020204" pitchFamily="34" charset="0"/>
              </a:rPr>
              <a:t>user defines population size </a:t>
            </a:r>
            <a:br>
              <a:rPr lang="en-US" sz="1200" dirty="0">
                <a:solidFill>
                  <a:srgbClr val="0595D6"/>
                </a:solidFill>
                <a:latin typeface="Arial" panose="020B0604020202020204" pitchFamily="34" charset="0"/>
              </a:rPr>
            </a:br>
            <a:r>
              <a:rPr lang="en-US" sz="1200" dirty="0">
                <a:solidFill>
                  <a:srgbClr val="0595D6"/>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04" name="Rectangle 203">
            <a:extLst>
              <a:ext uri="{FF2B5EF4-FFF2-40B4-BE49-F238E27FC236}">
                <a16:creationId xmlns:a16="http://schemas.microsoft.com/office/drawing/2014/main" id="{1BB5F491-4862-415C-9718-2901B34B9C0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05" name="Rectangle 204">
            <a:extLst>
              <a:ext uri="{FF2B5EF4-FFF2-40B4-BE49-F238E27FC236}">
                <a16:creationId xmlns:a16="http://schemas.microsoft.com/office/drawing/2014/main" id="{959D5A36-1B98-4CCD-AFE7-2E703A08822E}"/>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9" name="Arrow: U-Turn 8">
            <a:extLst>
              <a:ext uri="{FF2B5EF4-FFF2-40B4-BE49-F238E27FC236}">
                <a16:creationId xmlns:a16="http://schemas.microsoft.com/office/drawing/2014/main" id="{69D16FE8-3D07-4248-9A58-C5DCE4EA02BE}"/>
              </a:ext>
            </a:extLst>
          </p:cNvPr>
          <p:cNvSpPr/>
          <p:nvPr/>
        </p:nvSpPr>
        <p:spPr>
          <a:xfrm rot="5400000">
            <a:off x="4295405" y="4208998"/>
            <a:ext cx="532785" cy="527292"/>
          </a:xfrm>
          <a:prstGeom prst="uturnArrow">
            <a:avLst>
              <a:gd name="adj1" fmla="val 16098"/>
              <a:gd name="adj2" fmla="val 19535"/>
              <a:gd name="adj3" fmla="val 30465"/>
              <a:gd name="adj4" fmla="val 43412"/>
              <a:gd name="adj5" fmla="val 7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0" name="Title 19">
            <a:extLst>
              <a:ext uri="{FF2B5EF4-FFF2-40B4-BE49-F238E27FC236}">
                <a16:creationId xmlns:a16="http://schemas.microsoft.com/office/drawing/2014/main" id="{C90ECA0A-FFA3-40CB-937A-CDDCC768EE16}"/>
              </a:ext>
            </a:extLst>
          </p:cNvPr>
          <p:cNvSpPr>
            <a:spLocks noGrp="1"/>
          </p:cNvSpPr>
          <p:nvPr>
            <p:ph type="title"/>
          </p:nvPr>
        </p:nvSpPr>
        <p:spPr/>
        <p:txBody>
          <a:bodyPr/>
          <a:lstStyle/>
          <a:p>
            <a:endParaRPr lang="en-US"/>
          </a:p>
        </p:txBody>
      </p:sp>
      <p:sp>
        <p:nvSpPr>
          <p:cNvPr id="175" name="Title 1">
            <a:extLst>
              <a:ext uri="{FF2B5EF4-FFF2-40B4-BE49-F238E27FC236}">
                <a16:creationId xmlns:a16="http://schemas.microsoft.com/office/drawing/2014/main" id="{76801CB8-D979-44CC-A950-FA0C8CB60D3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07" name="Picture 206">
            <a:extLst>
              <a:ext uri="{FF2B5EF4-FFF2-40B4-BE49-F238E27FC236}">
                <a16:creationId xmlns:a16="http://schemas.microsoft.com/office/drawing/2014/main" id="{9E50404E-5FE6-416B-9692-A1D70E0F0014}"/>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637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43" grpId="0"/>
      <p:bldP spid="144" grpId="0"/>
      <p:bldP spid="145" grpId="0"/>
      <p:bldP spid="146" grpId="0"/>
      <p:bldP spid="147" grpId="0"/>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3168" y="5666967"/>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2" name="Group 11">
            <a:extLst>
              <a:ext uri="{FF2B5EF4-FFF2-40B4-BE49-F238E27FC236}">
                <a16:creationId xmlns:a16="http://schemas.microsoft.com/office/drawing/2014/main" id="{D42A6ADF-2AB5-41CC-B1D3-E87C6756AF8F}"/>
              </a:ext>
            </a:extLst>
          </p:cNvPr>
          <p:cNvGrpSpPr/>
          <p:nvPr/>
        </p:nvGrpSpPr>
        <p:grpSpPr>
          <a:xfrm>
            <a:off x="3541897" y="5598060"/>
            <a:ext cx="1123779" cy="367541"/>
            <a:chOff x="3541898" y="5598059"/>
            <a:chExt cx="1123778" cy="367541"/>
          </a:xfrm>
        </p:grpSpPr>
        <p:sp>
          <p:nvSpPr>
            <p:cNvPr id="11" name="Arrow: Right 10">
              <a:extLst>
                <a:ext uri="{FF2B5EF4-FFF2-40B4-BE49-F238E27FC236}">
                  <a16:creationId xmlns:a16="http://schemas.microsoft.com/office/drawing/2014/main" id="{6F529E8F-1FEB-44D3-A11F-61F8D39F0931}"/>
                </a:ext>
              </a:extLst>
            </p:cNvPr>
            <p:cNvSpPr/>
            <p:nvPr/>
          </p:nvSpPr>
          <p:spPr>
            <a:xfrm>
              <a:off x="3806135"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5" name="Arrow: Right 224">
              <a:extLst>
                <a:ext uri="{FF2B5EF4-FFF2-40B4-BE49-F238E27FC236}">
                  <a16:creationId xmlns:a16="http://schemas.microsoft.com/office/drawing/2014/main" id="{56D5472C-DBB4-49B0-90BC-980B0AF2A2E5}"/>
                </a:ext>
              </a:extLst>
            </p:cNvPr>
            <p:cNvSpPr/>
            <p:nvPr/>
          </p:nvSpPr>
          <p:spPr>
            <a:xfrm rot="10800000">
              <a:off x="3541898"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6" name="Arrow: Right 225">
              <a:extLst>
                <a:ext uri="{FF2B5EF4-FFF2-40B4-BE49-F238E27FC236}">
                  <a16:creationId xmlns:a16="http://schemas.microsoft.com/office/drawing/2014/main" id="{4772EF39-6E9B-4C09-8DED-F0D366A9A27E}"/>
                </a:ext>
              </a:extLst>
            </p:cNvPr>
            <p:cNvSpPr/>
            <p:nvPr/>
          </p:nvSpPr>
          <p:spPr>
            <a:xfrm>
              <a:off x="4601575"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7" name="Arrow: Right 226">
              <a:extLst>
                <a:ext uri="{FF2B5EF4-FFF2-40B4-BE49-F238E27FC236}">
                  <a16:creationId xmlns:a16="http://schemas.microsoft.com/office/drawing/2014/main" id="{5B2573BD-61BA-46AE-9C0D-64C8393D8CE7}"/>
                </a:ext>
              </a:extLst>
            </p:cNvPr>
            <p:cNvSpPr/>
            <p:nvPr/>
          </p:nvSpPr>
          <p:spPr>
            <a:xfrm rot="10800000">
              <a:off x="4337338"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28" name="Rectangle 227">
            <a:extLst>
              <a:ext uri="{FF2B5EF4-FFF2-40B4-BE49-F238E27FC236}">
                <a16:creationId xmlns:a16="http://schemas.microsoft.com/office/drawing/2014/main" id="{EE48663D-89F9-41AA-AAAE-213D1BE308DD}"/>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9" name="Rectangle 228">
            <a:extLst>
              <a:ext uri="{FF2B5EF4-FFF2-40B4-BE49-F238E27FC236}">
                <a16:creationId xmlns:a16="http://schemas.microsoft.com/office/drawing/2014/main" id="{3C4A7BC3-8D5B-46BD-9772-085C73FD7B36}"/>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30" name="Rectangle 229">
            <a:extLst>
              <a:ext uri="{FF2B5EF4-FFF2-40B4-BE49-F238E27FC236}">
                <a16:creationId xmlns:a16="http://schemas.microsoft.com/office/drawing/2014/main" id="{22572278-16C2-4C2D-B654-A943EDBD281E}"/>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31" name="Rectangle 230">
            <a:extLst>
              <a:ext uri="{FF2B5EF4-FFF2-40B4-BE49-F238E27FC236}">
                <a16:creationId xmlns:a16="http://schemas.microsoft.com/office/drawing/2014/main" id="{BD74E633-941C-44D3-A770-929BAB4AB28D}"/>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8" name="Title 27">
            <a:extLst>
              <a:ext uri="{FF2B5EF4-FFF2-40B4-BE49-F238E27FC236}">
                <a16:creationId xmlns:a16="http://schemas.microsoft.com/office/drawing/2014/main" id="{4AF9B793-BE15-449B-98EC-537FF0124215}"/>
              </a:ext>
            </a:extLst>
          </p:cNvPr>
          <p:cNvSpPr>
            <a:spLocks noGrp="1"/>
          </p:cNvSpPr>
          <p:nvPr>
            <p:ph type="title"/>
          </p:nvPr>
        </p:nvSpPr>
        <p:spPr/>
        <p:txBody>
          <a:bodyPr/>
          <a:lstStyle/>
          <a:p>
            <a:endParaRPr lang="en-US"/>
          </a:p>
        </p:txBody>
      </p:sp>
      <p:sp>
        <p:nvSpPr>
          <p:cNvPr id="210" name="Title 1">
            <a:extLst>
              <a:ext uri="{FF2B5EF4-FFF2-40B4-BE49-F238E27FC236}">
                <a16:creationId xmlns:a16="http://schemas.microsoft.com/office/drawing/2014/main" id="{5992511F-C585-4DAB-8229-E8EC6351123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13" name="Picture 212">
            <a:extLst>
              <a:ext uri="{FF2B5EF4-FFF2-40B4-BE49-F238E27FC236}">
                <a16:creationId xmlns:a16="http://schemas.microsoft.com/office/drawing/2014/main" id="{F84203CA-6CCD-4BBF-820C-D717FD459CCB}"/>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104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EEF5E-4C1C-4AD6-972F-77ABDE6E5FFF}"/>
              </a:ext>
            </a:extLst>
          </p:cNvPr>
          <p:cNvSpPr>
            <a:spLocks noGrp="1"/>
          </p:cNvSpPr>
          <p:nvPr>
            <p:ph type="title" idx="4294967295"/>
          </p:nvPr>
        </p:nvSpPr>
        <p:spPr>
          <a:xfrm>
            <a:off x="471947" y="713111"/>
            <a:ext cx="5930467" cy="646112"/>
          </a:xfrm>
        </p:spPr>
        <p:txBody>
          <a:bodyPr>
            <a:normAutofit/>
          </a:bodyPr>
          <a:lstStyle/>
          <a:p>
            <a:pPr algn="l"/>
            <a:r>
              <a:rPr lang="en-AU" b="1" dirty="0">
                <a:solidFill>
                  <a:srgbClr val="606060"/>
                </a:solidFill>
                <a:latin typeface="Arial" panose="020B0604020202020204" pitchFamily="34" charset="0"/>
                <a:cs typeface="Arial" panose="020B0604020202020204" pitchFamily="34" charset="0"/>
              </a:rPr>
              <a:t>Session Description</a:t>
            </a:r>
            <a:endParaRPr lang="en-US" b="1" dirty="0">
              <a:solidFill>
                <a:srgbClr val="606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CDBB0B3-7A5C-47E2-8AC7-16292FAB7ED4}"/>
              </a:ext>
            </a:extLst>
          </p:cNvPr>
          <p:cNvSpPr>
            <a:spLocks noGrp="1"/>
          </p:cNvSpPr>
          <p:nvPr>
            <p:ph idx="4294967295"/>
          </p:nvPr>
        </p:nvSpPr>
        <p:spPr>
          <a:xfrm>
            <a:off x="471947" y="1359223"/>
            <a:ext cx="11340607" cy="1420401"/>
          </a:xfrm>
        </p:spPr>
        <p:txBody>
          <a:bodyPr>
            <a:normAutofit/>
          </a:bodyPr>
          <a:lstStyle/>
          <a:p>
            <a:pPr marL="0" indent="0">
              <a:buNone/>
            </a:pPr>
            <a:r>
              <a:rPr lang="en-US" sz="2000" dirty="0"/>
              <a:t>Creating parametric options is easier than ever, but creating 'good' options is still quite hard. Creating good design options starts by asking the right questions, and then by embedding your custom design logic into code. We will teach you how to code 'Evaluators' and train your model using Project Refinery.</a:t>
            </a:r>
            <a:endParaRPr lang="en-AU" sz="1400" i="1" dirty="0"/>
          </a:p>
        </p:txBody>
      </p:sp>
      <p:sp>
        <p:nvSpPr>
          <p:cNvPr id="7" name="Subtitle 2">
            <a:extLst>
              <a:ext uri="{FF2B5EF4-FFF2-40B4-BE49-F238E27FC236}">
                <a16:creationId xmlns:a16="http://schemas.microsoft.com/office/drawing/2014/main" id="{0EC0355A-A477-4690-AC2C-7F5BC667DE46}"/>
              </a:ext>
            </a:extLst>
          </p:cNvPr>
          <p:cNvSpPr txBox="1">
            <a:spLocks/>
          </p:cNvSpPr>
          <p:nvPr/>
        </p:nvSpPr>
        <p:spPr>
          <a:xfrm>
            <a:off x="7310924" y="178599"/>
            <a:ext cx="4171950" cy="1069023"/>
          </a:xfrm>
          <a:prstGeom prst="rect">
            <a:avLst/>
          </a:prstGeom>
        </p:spPr>
        <p:txBody>
          <a:bodyPr vert="horz" lIns="91440" tIns="45720" rIns="91440" bIns="45720" rtlCol="0">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606060"/>
                </a:solidFill>
              </a:rPr>
              <a:t>AIA Provider: RTC Events Management LLC</a:t>
            </a:r>
            <a:br>
              <a:rPr lang="en-US" b="1" dirty="0">
                <a:solidFill>
                  <a:srgbClr val="606060"/>
                </a:solidFill>
              </a:rPr>
            </a:br>
            <a:r>
              <a:rPr lang="en-US" b="1" dirty="0">
                <a:solidFill>
                  <a:srgbClr val="606060"/>
                </a:solidFill>
              </a:rPr>
              <a:t/>
            </a:r>
            <a:br>
              <a:rPr lang="en-US" b="1" dirty="0">
                <a:solidFill>
                  <a:srgbClr val="606060"/>
                </a:solidFill>
              </a:rPr>
            </a:br>
            <a:r>
              <a:rPr lang="en-US" b="1" dirty="0">
                <a:solidFill>
                  <a:srgbClr val="606060"/>
                </a:solidFill>
              </a:rPr>
              <a:t>Course Number: AIADBW 229</a:t>
            </a:r>
            <a:endParaRPr lang="en-US" b="1" dirty="0">
              <a:solidFill>
                <a:srgbClr val="606060"/>
              </a:solidFill>
              <a:highlight>
                <a:srgbClr val="FFFF00"/>
              </a:highlight>
            </a:endParaRPr>
          </a:p>
          <a:p>
            <a:pPr algn="l"/>
            <a:r>
              <a:rPr lang="en-US" b="1" dirty="0">
                <a:solidFill>
                  <a:srgbClr val="606060"/>
                </a:solidFill>
              </a:rPr>
              <a:t>Course Date: July 18, 2019</a:t>
            </a:r>
            <a:r>
              <a:rPr lang="en-US" dirty="0"/>
              <a:t/>
            </a:r>
            <a:br>
              <a:rPr lang="en-US" dirty="0"/>
            </a:br>
            <a:endParaRPr lang="en-US" dirty="0"/>
          </a:p>
        </p:txBody>
      </p:sp>
      <p:sp>
        <p:nvSpPr>
          <p:cNvPr id="9" name="Text Placeholder 12">
            <a:extLst>
              <a:ext uri="{FF2B5EF4-FFF2-40B4-BE49-F238E27FC236}">
                <a16:creationId xmlns:a16="http://schemas.microsoft.com/office/drawing/2014/main" id="{313E1D09-C4B8-4998-8761-5A7B9CD530D2}"/>
              </a:ext>
            </a:extLst>
          </p:cNvPr>
          <p:cNvSpPr txBox="1">
            <a:spLocks/>
          </p:cNvSpPr>
          <p:nvPr/>
        </p:nvSpPr>
        <p:spPr>
          <a:xfrm>
            <a:off x="0" y="3295561"/>
            <a:ext cx="11562735" cy="2849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sz="1800" dirty="0">
                <a:solidFill>
                  <a:srgbClr val="606060"/>
                </a:solidFill>
                <a:latin typeface="Arial" panose="020B0604020202020204" pitchFamily="34" charset="0"/>
                <a:cs typeface="Arial" panose="020B0604020202020204" pitchFamily="34" charset="0"/>
              </a:rPr>
              <a:t>At the end of this session, participants will be able to:</a:t>
            </a:r>
          </a:p>
          <a:p>
            <a:pPr marL="457200" lvl="1" indent="0">
              <a:buNone/>
            </a:pPr>
            <a:endParaRPr lang="en-AU" sz="1800" dirty="0">
              <a:solidFill>
                <a:srgbClr val="606060"/>
              </a:solidFill>
              <a:latin typeface="Arial" panose="020B0604020202020204" pitchFamily="34" charset="0"/>
              <a:cs typeface="Arial" panose="020B0604020202020204" pitchFamily="34" charset="0"/>
            </a:endParaRPr>
          </a:p>
          <a:p>
            <a:pPr marL="457200" lvl="1" indent="0">
              <a:buNone/>
            </a:pPr>
            <a:r>
              <a:rPr lang="en-AU" sz="1800" dirty="0">
                <a:solidFill>
                  <a:srgbClr val="606060"/>
                </a:solidFill>
                <a:latin typeface="Arial" panose="020B0604020202020204" pitchFamily="34" charset="0"/>
                <a:cs typeface="Arial" panose="020B0604020202020204" pitchFamily="34" charset="0"/>
              </a:rPr>
              <a:t>1. </a:t>
            </a:r>
            <a:r>
              <a:rPr lang="en-US" sz="1800" dirty="0">
                <a:solidFill>
                  <a:srgbClr val="606060"/>
                </a:solidFill>
                <a:latin typeface="Arial" panose="020B0604020202020204" pitchFamily="34" charset="0"/>
                <a:cs typeface="Arial" panose="020B0604020202020204" pitchFamily="34" charset="0"/>
              </a:rPr>
              <a:t>Frame a design problem in terms of goals and constraints</a:t>
            </a:r>
          </a:p>
          <a:p>
            <a:pPr marL="457200" lvl="1" indent="0">
              <a:buNone/>
            </a:pPr>
            <a:r>
              <a:rPr lang="en-US" sz="1800" dirty="0">
                <a:solidFill>
                  <a:srgbClr val="606060"/>
                </a:solidFill>
                <a:latin typeface="Arial" panose="020B0604020202020204" pitchFamily="34" charset="0"/>
                <a:cs typeface="Arial" panose="020B0604020202020204" pitchFamily="34" charset="0"/>
              </a:rPr>
              <a:t>2. Learn how to write </a:t>
            </a:r>
            <a:r>
              <a:rPr lang="en-US" sz="1800" dirty="0" err="1">
                <a:solidFill>
                  <a:srgbClr val="606060"/>
                </a:solidFill>
                <a:latin typeface="Arial" panose="020B0604020202020204" pitchFamily="34" charset="0"/>
                <a:cs typeface="Arial" panose="020B0604020202020204" pitchFamily="34" charset="0"/>
              </a:rPr>
              <a:t>psuedocode</a:t>
            </a:r>
            <a:r>
              <a:rPr lang="en-US" sz="1800" dirty="0">
                <a:solidFill>
                  <a:srgbClr val="606060"/>
                </a:solidFill>
                <a:latin typeface="Arial" panose="020B0604020202020204" pitchFamily="34" charset="0"/>
                <a:cs typeface="Arial" panose="020B0604020202020204" pitchFamily="34" charset="0"/>
              </a:rPr>
              <a:t> to help define the logic before writing final code</a:t>
            </a:r>
          </a:p>
          <a:p>
            <a:pPr marL="457200" lvl="1" indent="0">
              <a:buNone/>
            </a:pPr>
            <a:r>
              <a:rPr lang="en-US" sz="1800" dirty="0">
                <a:solidFill>
                  <a:srgbClr val="606060"/>
                </a:solidFill>
                <a:latin typeface="Arial" panose="020B0604020202020204" pitchFamily="34" charset="0"/>
                <a:cs typeface="Arial" panose="020B0604020202020204" pitchFamily="34" charset="0"/>
              </a:rPr>
              <a:t>3. Develop new custom code in multiple programming </a:t>
            </a:r>
            <a:r>
              <a:rPr lang="en-US" sz="1800" dirty="0" smtClean="0">
                <a:solidFill>
                  <a:srgbClr val="606060"/>
                </a:solidFill>
                <a:latin typeface="Arial" panose="020B0604020202020204" pitchFamily="34" charset="0"/>
                <a:cs typeface="Arial" panose="020B0604020202020204" pitchFamily="34" charset="0"/>
              </a:rPr>
              <a:t>languages (Dynamo, </a:t>
            </a:r>
            <a:r>
              <a:rPr lang="en-US" sz="1800" dirty="0" err="1" smtClean="0">
                <a:solidFill>
                  <a:srgbClr val="606060"/>
                </a:solidFill>
                <a:latin typeface="Arial" panose="020B0604020202020204" pitchFamily="34" charset="0"/>
                <a:cs typeface="Arial" panose="020B0604020202020204" pitchFamily="34" charset="0"/>
              </a:rPr>
              <a:t>DesignScript</a:t>
            </a:r>
            <a:r>
              <a:rPr lang="en-US" sz="1800" dirty="0">
                <a:solidFill>
                  <a:srgbClr val="606060"/>
                </a:solidFill>
                <a:latin typeface="Arial" panose="020B0604020202020204" pitchFamily="34" charset="0"/>
                <a:cs typeface="Arial" panose="020B0604020202020204" pitchFamily="34" charset="0"/>
              </a:rPr>
              <a:t>, </a:t>
            </a:r>
            <a:r>
              <a:rPr lang="en-US" sz="1800" dirty="0" smtClean="0">
                <a:solidFill>
                  <a:srgbClr val="606060"/>
                </a:solidFill>
                <a:latin typeface="Arial" panose="020B0604020202020204" pitchFamily="34" charset="0"/>
                <a:cs typeface="Arial" panose="020B0604020202020204" pitchFamily="34" charset="0"/>
              </a:rPr>
              <a:t>Python</a:t>
            </a:r>
            <a:r>
              <a:rPr lang="en-US" sz="1800" dirty="0">
                <a:solidFill>
                  <a:srgbClr val="606060"/>
                </a:solidFill>
                <a:latin typeface="Arial" panose="020B0604020202020204" pitchFamily="34" charset="0"/>
                <a:cs typeface="Arial" panose="020B0604020202020204" pitchFamily="34" charset="0"/>
              </a:rPr>
              <a:t>, and </a:t>
            </a:r>
            <a:r>
              <a:rPr lang="en-US" sz="1800" dirty="0" smtClean="0">
                <a:solidFill>
                  <a:srgbClr val="606060"/>
                </a:solidFill>
                <a:latin typeface="Arial" panose="020B0604020202020204" pitchFamily="34" charset="0"/>
                <a:cs typeface="Arial" panose="020B0604020202020204" pitchFamily="34" charset="0"/>
              </a:rPr>
              <a:t>C#)</a:t>
            </a:r>
            <a:endParaRPr lang="en-US" sz="1800" dirty="0">
              <a:solidFill>
                <a:srgbClr val="606060"/>
              </a:solidFill>
              <a:latin typeface="Arial" panose="020B0604020202020204" pitchFamily="34" charset="0"/>
              <a:cs typeface="Arial" panose="020B0604020202020204" pitchFamily="34" charset="0"/>
            </a:endParaRPr>
          </a:p>
          <a:p>
            <a:pPr marL="457200" lvl="1" indent="0">
              <a:buNone/>
            </a:pPr>
            <a:r>
              <a:rPr lang="en-US" sz="1800" dirty="0">
                <a:solidFill>
                  <a:srgbClr val="606060"/>
                </a:solidFill>
                <a:latin typeface="Arial" panose="020B0604020202020204" pitchFamily="34" charset="0"/>
                <a:cs typeface="Arial" panose="020B0604020202020204" pitchFamily="34" charset="0"/>
              </a:rPr>
              <a:t>4. Test the custom logic in a larger generative workflow</a:t>
            </a:r>
          </a:p>
        </p:txBody>
      </p:sp>
      <p:sp>
        <p:nvSpPr>
          <p:cNvPr id="10" name="Title 2">
            <a:extLst>
              <a:ext uri="{FF2B5EF4-FFF2-40B4-BE49-F238E27FC236}">
                <a16:creationId xmlns:a16="http://schemas.microsoft.com/office/drawing/2014/main" id="{A41ED965-1A5C-4CA9-A69E-54FA2A71FF33}"/>
              </a:ext>
            </a:extLst>
          </p:cNvPr>
          <p:cNvSpPr txBox="1">
            <a:spLocks/>
          </p:cNvSpPr>
          <p:nvPr/>
        </p:nvSpPr>
        <p:spPr>
          <a:xfrm>
            <a:off x="471947" y="2714537"/>
            <a:ext cx="5930467" cy="646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606060"/>
                </a:solidFill>
                <a:latin typeface="Arial" panose="020B0604020202020204" pitchFamily="34" charset="0"/>
                <a:ea typeface="+mj-ea"/>
                <a:cs typeface="Arial" panose="020B0604020202020204" pitchFamily="34" charset="0"/>
              </a:defRPr>
            </a:lvl1pPr>
          </a:lstStyle>
          <a:p>
            <a:r>
              <a:rPr lang="en-GB" sz="3200" b="1" dirty="0"/>
              <a:t>Learning Objectives</a:t>
            </a:r>
            <a:endParaRPr lang="en-US" sz="3200" b="1" dirty="0"/>
          </a:p>
        </p:txBody>
      </p:sp>
    </p:spTree>
    <p:extLst>
      <p:ext uri="{BB962C8B-B14F-4D97-AF65-F5344CB8AC3E}">
        <p14:creationId xmlns:p14="http://schemas.microsoft.com/office/powerpoint/2010/main" val="167306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7039" y="5676214"/>
              <a:ext cx="632558" cy="20249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7" name="Oval 206">
            <a:extLst>
              <a:ext uri="{FF2B5EF4-FFF2-40B4-BE49-F238E27FC236}">
                <a16:creationId xmlns:a16="http://schemas.microsoft.com/office/drawing/2014/main" id="{B65C4E68-E97E-4C23-9A16-595877DA592F}"/>
              </a:ext>
            </a:extLst>
          </p:cNvPr>
          <p:cNvSpPr/>
          <p:nvPr/>
        </p:nvSpPr>
        <p:spPr>
          <a:xfrm>
            <a:off x="7771967" y="6013469"/>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0" name="Oval 209">
            <a:extLst>
              <a:ext uri="{FF2B5EF4-FFF2-40B4-BE49-F238E27FC236}">
                <a16:creationId xmlns:a16="http://schemas.microsoft.com/office/drawing/2014/main" id="{97DAF84A-1A82-45B5-8FE0-FA7A8A7CDED1}"/>
              </a:ext>
            </a:extLst>
          </p:cNvPr>
          <p:cNvSpPr/>
          <p:nvPr/>
        </p:nvSpPr>
        <p:spPr>
          <a:xfrm>
            <a:off x="7729362" y="608601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2" name="Oval 211">
            <a:extLst>
              <a:ext uri="{FF2B5EF4-FFF2-40B4-BE49-F238E27FC236}">
                <a16:creationId xmlns:a16="http://schemas.microsoft.com/office/drawing/2014/main" id="{55806EA2-D820-412B-BE91-E7039C9F3BB7}"/>
              </a:ext>
            </a:extLst>
          </p:cNvPr>
          <p:cNvSpPr/>
          <p:nvPr/>
        </p:nvSpPr>
        <p:spPr>
          <a:xfrm>
            <a:off x="7645801" y="6280311"/>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3" name="Oval 212">
            <a:extLst>
              <a:ext uri="{FF2B5EF4-FFF2-40B4-BE49-F238E27FC236}">
                <a16:creationId xmlns:a16="http://schemas.microsoft.com/office/drawing/2014/main" id="{F650D315-661A-469B-8976-2C4BA86B96AB}"/>
              </a:ext>
            </a:extLst>
          </p:cNvPr>
          <p:cNvSpPr/>
          <p:nvPr/>
        </p:nvSpPr>
        <p:spPr>
          <a:xfrm>
            <a:off x="7616118" y="611913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14" name="Group 213">
            <a:extLst>
              <a:ext uri="{FF2B5EF4-FFF2-40B4-BE49-F238E27FC236}">
                <a16:creationId xmlns:a16="http://schemas.microsoft.com/office/drawing/2014/main" id="{C03FE636-4454-48C5-86E7-7D488F661C99}"/>
              </a:ext>
            </a:extLst>
          </p:cNvPr>
          <p:cNvGrpSpPr/>
          <p:nvPr/>
        </p:nvGrpSpPr>
        <p:grpSpPr>
          <a:xfrm>
            <a:off x="3731239" y="5575721"/>
            <a:ext cx="910547" cy="409543"/>
            <a:chOff x="3647895" y="5575720"/>
            <a:chExt cx="910547" cy="409542"/>
          </a:xfrm>
        </p:grpSpPr>
        <p:sp>
          <p:nvSpPr>
            <p:cNvPr id="215" name="Oval 214">
              <a:extLst>
                <a:ext uri="{FF2B5EF4-FFF2-40B4-BE49-F238E27FC236}">
                  <a16:creationId xmlns:a16="http://schemas.microsoft.com/office/drawing/2014/main" id="{1412BD2F-8181-4D85-8716-9E5DA9CAFC9F}"/>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6" name="Oval 215">
              <a:extLst>
                <a:ext uri="{FF2B5EF4-FFF2-40B4-BE49-F238E27FC236}">
                  <a16:creationId xmlns:a16="http://schemas.microsoft.com/office/drawing/2014/main" id="{C93C687F-C6CA-45D9-A4F4-CB1B03A68EAD}"/>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7" name="Straight Connector 216">
              <a:extLst>
                <a:ext uri="{FF2B5EF4-FFF2-40B4-BE49-F238E27FC236}">
                  <a16:creationId xmlns:a16="http://schemas.microsoft.com/office/drawing/2014/main" id="{468C3815-5479-49AE-B33F-F6259D59E74B}"/>
                </a:ext>
              </a:extLst>
            </p:cNvPr>
            <p:cNvCxnSpPr>
              <a:cxnSpLocks/>
            </p:cNvCxnSpPr>
            <p:nvPr/>
          </p:nvCxnSpPr>
          <p:spPr>
            <a:xfrm flipH="1" flipV="1">
              <a:off x="3777840" y="5657901"/>
              <a:ext cx="649386" cy="24202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EEF15C59-B23B-44BA-A589-C42CD91CD959}"/>
              </a:ext>
            </a:extLst>
          </p:cNvPr>
          <p:cNvGrpSpPr/>
          <p:nvPr/>
        </p:nvGrpSpPr>
        <p:grpSpPr>
          <a:xfrm>
            <a:off x="3845539" y="5575721"/>
            <a:ext cx="910547" cy="409543"/>
            <a:chOff x="3647895" y="5575720"/>
            <a:chExt cx="910547" cy="409542"/>
          </a:xfrm>
        </p:grpSpPr>
        <p:sp>
          <p:nvSpPr>
            <p:cNvPr id="219" name="Oval 218">
              <a:extLst>
                <a:ext uri="{FF2B5EF4-FFF2-40B4-BE49-F238E27FC236}">
                  <a16:creationId xmlns:a16="http://schemas.microsoft.com/office/drawing/2014/main" id="{811FCA88-C5C0-4D9E-A71A-FD6856247AB5}"/>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8" name="Oval 227">
              <a:extLst>
                <a:ext uri="{FF2B5EF4-FFF2-40B4-BE49-F238E27FC236}">
                  <a16:creationId xmlns:a16="http://schemas.microsoft.com/office/drawing/2014/main" id="{78553A5B-805A-4C59-9103-D605E37ADDEA}"/>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29" name="Straight Connector 228">
              <a:extLst>
                <a:ext uri="{FF2B5EF4-FFF2-40B4-BE49-F238E27FC236}">
                  <a16:creationId xmlns:a16="http://schemas.microsoft.com/office/drawing/2014/main" id="{6E643D54-CEFB-4BA7-BBA0-5CDC200A49E5}"/>
                </a:ext>
              </a:extLst>
            </p:cNvPr>
            <p:cNvCxnSpPr>
              <a:cxnSpLocks/>
            </p:cNvCxnSpPr>
            <p:nvPr/>
          </p:nvCxnSpPr>
          <p:spPr>
            <a:xfrm flipH="1" flipV="1">
              <a:off x="3768624" y="5660571"/>
              <a:ext cx="650954" cy="24678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FBD1EDBA-B2D2-49E1-8623-12EDABAD4F21}"/>
              </a:ext>
            </a:extLst>
          </p:cNvPr>
          <p:cNvGrpSpPr/>
          <p:nvPr/>
        </p:nvGrpSpPr>
        <p:grpSpPr>
          <a:xfrm>
            <a:off x="3428486" y="5575721"/>
            <a:ext cx="1079969" cy="409543"/>
            <a:chOff x="3092729" y="5575720"/>
            <a:chExt cx="1079969" cy="409542"/>
          </a:xfrm>
        </p:grpSpPr>
        <p:sp>
          <p:nvSpPr>
            <p:cNvPr id="231" name="Oval 230">
              <a:extLst>
                <a:ext uri="{FF2B5EF4-FFF2-40B4-BE49-F238E27FC236}">
                  <a16:creationId xmlns:a16="http://schemas.microsoft.com/office/drawing/2014/main" id="{5A853F65-34EE-4C9D-B56E-6A5674D152A9}"/>
                </a:ext>
              </a:extLst>
            </p:cNvPr>
            <p:cNvSpPr/>
            <p:nvPr/>
          </p:nvSpPr>
          <p:spPr>
            <a:xfrm>
              <a:off x="4061095"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2" name="Oval 231">
              <a:extLst>
                <a:ext uri="{FF2B5EF4-FFF2-40B4-BE49-F238E27FC236}">
                  <a16:creationId xmlns:a16="http://schemas.microsoft.com/office/drawing/2014/main" id="{23E726C3-0791-4FE3-B488-7CAD26305281}"/>
                </a:ext>
              </a:extLst>
            </p:cNvPr>
            <p:cNvSpPr/>
            <p:nvPr/>
          </p:nvSpPr>
          <p:spPr>
            <a:xfrm>
              <a:off x="3092729"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3" name="Straight Connector 232">
              <a:extLst>
                <a:ext uri="{FF2B5EF4-FFF2-40B4-BE49-F238E27FC236}">
                  <a16:creationId xmlns:a16="http://schemas.microsoft.com/office/drawing/2014/main" id="{CF816310-A8B8-4205-BB78-95C2DA5507D7}"/>
                </a:ext>
              </a:extLst>
            </p:cNvPr>
            <p:cNvCxnSpPr>
              <a:cxnSpLocks/>
            </p:cNvCxnSpPr>
            <p:nvPr/>
          </p:nvCxnSpPr>
          <p:spPr>
            <a:xfrm flipH="1" flipV="1">
              <a:off x="3223945" y="5667370"/>
              <a:ext cx="822950" cy="23186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B88771BB-A5BE-4C82-9C4B-2389A3351BC6}"/>
              </a:ext>
            </a:extLst>
          </p:cNvPr>
          <p:cNvGrpSpPr/>
          <p:nvPr/>
        </p:nvGrpSpPr>
        <p:grpSpPr>
          <a:xfrm>
            <a:off x="3799688" y="5575721"/>
            <a:ext cx="658741" cy="409543"/>
            <a:chOff x="3899701" y="5575720"/>
            <a:chExt cx="658741" cy="409542"/>
          </a:xfrm>
        </p:grpSpPr>
        <p:sp>
          <p:nvSpPr>
            <p:cNvPr id="235" name="Oval 234">
              <a:extLst>
                <a:ext uri="{FF2B5EF4-FFF2-40B4-BE49-F238E27FC236}">
                  <a16:creationId xmlns:a16="http://schemas.microsoft.com/office/drawing/2014/main" id="{0188002B-4DB3-4516-B812-379F192C0D78}"/>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6" name="Oval 235">
              <a:extLst>
                <a:ext uri="{FF2B5EF4-FFF2-40B4-BE49-F238E27FC236}">
                  <a16:creationId xmlns:a16="http://schemas.microsoft.com/office/drawing/2014/main" id="{1FC54CC1-AF90-4AF3-93F7-2D5C321E8DC6}"/>
                </a:ext>
              </a:extLst>
            </p:cNvPr>
            <p:cNvSpPr/>
            <p:nvPr/>
          </p:nvSpPr>
          <p:spPr>
            <a:xfrm>
              <a:off x="3899701"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7" name="Straight Connector 236">
              <a:extLst>
                <a:ext uri="{FF2B5EF4-FFF2-40B4-BE49-F238E27FC236}">
                  <a16:creationId xmlns:a16="http://schemas.microsoft.com/office/drawing/2014/main" id="{B4C4E0A2-4613-4216-BAD8-FFFBB2FC14B3}"/>
                </a:ext>
              </a:extLst>
            </p:cNvPr>
            <p:cNvCxnSpPr>
              <a:cxnSpLocks/>
            </p:cNvCxnSpPr>
            <p:nvPr/>
          </p:nvCxnSpPr>
          <p:spPr>
            <a:xfrm flipH="1" flipV="1">
              <a:off x="4011304" y="5665703"/>
              <a:ext cx="435535" cy="22504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7A11C82A-53EA-43AA-ACDD-B47614AD4BF0}"/>
              </a:ext>
            </a:extLst>
          </p:cNvPr>
          <p:cNvSpPr/>
          <p:nvPr/>
        </p:nvSpPr>
        <p:spPr>
          <a:xfrm>
            <a:off x="9994012" y="5662789"/>
            <a:ext cx="147989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sp>
        <p:nvSpPr>
          <p:cNvPr id="254" name="Rectangle 253">
            <a:extLst>
              <a:ext uri="{FF2B5EF4-FFF2-40B4-BE49-F238E27FC236}">
                <a16:creationId xmlns:a16="http://schemas.microsoft.com/office/drawing/2014/main" id="{0428BD87-C6D4-426B-88FB-82EDDDE2108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56" name="Rectangle 255">
            <a:extLst>
              <a:ext uri="{FF2B5EF4-FFF2-40B4-BE49-F238E27FC236}">
                <a16:creationId xmlns:a16="http://schemas.microsoft.com/office/drawing/2014/main" id="{F2FB5CE6-B713-4344-A0F8-E8BC1DCA9B71}"/>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7" name="Rectangle 256">
            <a:extLst>
              <a:ext uri="{FF2B5EF4-FFF2-40B4-BE49-F238E27FC236}">
                <a16:creationId xmlns:a16="http://schemas.microsoft.com/office/drawing/2014/main" id="{C159FCFB-8869-47EE-A73E-67353872BFC6}"/>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23551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10" grpId="0" animBg="1"/>
      <p:bldP spid="212" grpId="0" animBg="1"/>
      <p:bldP spid="213" grpId="0" animBg="1"/>
      <p:bldP spid="25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reate10RandomOptions3Box">
            <a:hlinkClick r:id="" action="ppaction://media"/>
            <a:extLst>
              <a:ext uri="{FF2B5EF4-FFF2-40B4-BE49-F238E27FC236}">
                <a16:creationId xmlns:a16="http://schemas.microsoft.com/office/drawing/2014/main" id="{B256A6D0-5C52-4CDA-A55F-604CBB576560}"/>
              </a:ext>
            </a:extLst>
          </p:cNvPr>
          <p:cNvPicPr>
            <a:picLocks noChangeAspect="1"/>
          </p:cNvPicPr>
          <p:nvPr>
            <a:videoFile r:link="rId1"/>
            <p:extLst>
              <p:ext uri="{DAA4B4D4-6D71-4841-9C94-3DE7FCFB9230}">
                <p14:media xmlns:p14="http://schemas.microsoft.com/office/powerpoint/2010/main" r:embed="rId2">
                  <p14:trim st="3399"/>
                </p14:media>
              </p:ext>
            </p:extLst>
          </p:nvPr>
        </p:nvPicPr>
        <p:blipFill rotWithShape="1">
          <a:blip r:embed="rId5"/>
          <a:srcRect b="7251"/>
          <a:stretch/>
        </p:blipFill>
        <p:spPr>
          <a:xfrm>
            <a:off x="848570" y="1"/>
            <a:ext cx="10629900" cy="6360695"/>
          </a:xfrm>
          <a:prstGeom prst="rect">
            <a:avLst/>
          </a:prstGeom>
        </p:spPr>
      </p:pic>
    </p:spTree>
    <p:extLst>
      <p:ext uri="{BB962C8B-B14F-4D97-AF65-F5344CB8AC3E}">
        <p14:creationId xmlns:p14="http://schemas.microsoft.com/office/powerpoint/2010/main" val="4250832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85219-1BEF-4998-9E58-CD72885A2B83}"/>
              </a:ext>
            </a:extLst>
          </p:cNvPr>
          <p:cNvPicPr>
            <a:picLocks noChangeAspect="1"/>
          </p:cNvPicPr>
          <p:nvPr/>
        </p:nvPicPr>
        <p:blipFill>
          <a:blip r:embed="rId3"/>
          <a:stretch>
            <a:fillRect/>
          </a:stretch>
        </p:blipFill>
        <p:spPr>
          <a:xfrm>
            <a:off x="2860512" y="2202989"/>
            <a:ext cx="6096000" cy="1226011"/>
          </a:xfrm>
          <a:prstGeom prst="rect">
            <a:avLst/>
          </a:prstGeom>
        </p:spPr>
      </p:pic>
      <p:pic>
        <p:nvPicPr>
          <p:cNvPr id="6" name="Picture 5">
            <a:extLst>
              <a:ext uri="{FF2B5EF4-FFF2-40B4-BE49-F238E27FC236}">
                <a16:creationId xmlns:a16="http://schemas.microsoft.com/office/drawing/2014/main" id="{77B963FF-DC26-4CB1-9417-1B0DC9E2397D}"/>
              </a:ext>
            </a:extLst>
          </p:cNvPr>
          <p:cNvPicPr>
            <a:picLocks noChangeAspect="1"/>
          </p:cNvPicPr>
          <p:nvPr/>
        </p:nvPicPr>
        <p:blipFill>
          <a:blip r:embed="rId4"/>
          <a:stretch>
            <a:fillRect/>
          </a:stretch>
        </p:blipFill>
        <p:spPr>
          <a:xfrm>
            <a:off x="2860512" y="4851521"/>
            <a:ext cx="2292096" cy="458419"/>
          </a:xfrm>
          <a:prstGeom prst="rect">
            <a:avLst/>
          </a:prstGeom>
        </p:spPr>
      </p:pic>
      <p:pic>
        <p:nvPicPr>
          <p:cNvPr id="7" name="Picture 6">
            <a:extLst>
              <a:ext uri="{FF2B5EF4-FFF2-40B4-BE49-F238E27FC236}">
                <a16:creationId xmlns:a16="http://schemas.microsoft.com/office/drawing/2014/main" id="{A965487E-C4FB-4838-AAC4-928C7172934D}"/>
              </a:ext>
            </a:extLst>
          </p:cNvPr>
          <p:cNvPicPr>
            <a:picLocks noChangeAspect="1"/>
          </p:cNvPicPr>
          <p:nvPr/>
        </p:nvPicPr>
        <p:blipFill>
          <a:blip r:embed="rId5"/>
          <a:stretch>
            <a:fillRect/>
          </a:stretch>
        </p:blipFill>
        <p:spPr>
          <a:xfrm>
            <a:off x="2894608" y="3400138"/>
            <a:ext cx="2292096" cy="460980"/>
          </a:xfrm>
          <a:prstGeom prst="rect">
            <a:avLst/>
          </a:prstGeom>
        </p:spPr>
      </p:pic>
      <p:pic>
        <p:nvPicPr>
          <p:cNvPr id="9" name="Picture 8">
            <a:extLst>
              <a:ext uri="{FF2B5EF4-FFF2-40B4-BE49-F238E27FC236}">
                <a16:creationId xmlns:a16="http://schemas.microsoft.com/office/drawing/2014/main" id="{31CAF7F3-7DD2-4708-BE1E-957C3768B743}"/>
              </a:ext>
            </a:extLst>
          </p:cNvPr>
          <p:cNvPicPr>
            <a:picLocks noChangeAspect="1"/>
          </p:cNvPicPr>
          <p:nvPr/>
        </p:nvPicPr>
        <p:blipFill>
          <a:blip r:embed="rId6"/>
          <a:stretch>
            <a:fillRect/>
          </a:stretch>
        </p:blipFill>
        <p:spPr>
          <a:xfrm>
            <a:off x="2894608" y="3893366"/>
            <a:ext cx="2292096" cy="460980"/>
          </a:xfrm>
          <a:prstGeom prst="rect">
            <a:avLst/>
          </a:prstGeom>
        </p:spPr>
      </p:pic>
      <p:pic>
        <p:nvPicPr>
          <p:cNvPr id="10" name="Picture 9">
            <a:extLst>
              <a:ext uri="{FF2B5EF4-FFF2-40B4-BE49-F238E27FC236}">
                <a16:creationId xmlns:a16="http://schemas.microsoft.com/office/drawing/2014/main" id="{44090602-556C-4671-83F7-34ACFBE149CE}"/>
              </a:ext>
            </a:extLst>
          </p:cNvPr>
          <p:cNvPicPr>
            <a:picLocks noChangeAspect="1"/>
          </p:cNvPicPr>
          <p:nvPr/>
        </p:nvPicPr>
        <p:blipFill>
          <a:blip r:embed="rId7"/>
          <a:stretch>
            <a:fillRect/>
          </a:stretch>
        </p:blipFill>
        <p:spPr>
          <a:xfrm>
            <a:off x="2860512" y="4393103"/>
            <a:ext cx="2292096" cy="458419"/>
          </a:xfrm>
          <a:prstGeom prst="rect">
            <a:avLst/>
          </a:prstGeom>
        </p:spPr>
      </p:pic>
      <p:pic>
        <p:nvPicPr>
          <p:cNvPr id="11" name="Picture 10">
            <a:extLst>
              <a:ext uri="{FF2B5EF4-FFF2-40B4-BE49-F238E27FC236}">
                <a16:creationId xmlns:a16="http://schemas.microsoft.com/office/drawing/2014/main" id="{E94A9FC3-F2AA-43B1-9031-58F3328072A3}"/>
              </a:ext>
            </a:extLst>
          </p:cNvPr>
          <p:cNvPicPr>
            <a:picLocks noChangeAspect="1"/>
          </p:cNvPicPr>
          <p:nvPr/>
        </p:nvPicPr>
        <p:blipFill>
          <a:blip r:embed="rId8"/>
          <a:stretch>
            <a:fillRect/>
          </a:stretch>
        </p:blipFill>
        <p:spPr>
          <a:xfrm>
            <a:off x="2894608" y="1744571"/>
            <a:ext cx="2292096" cy="458419"/>
          </a:xfrm>
          <a:prstGeom prst="rect">
            <a:avLst/>
          </a:prstGeom>
        </p:spPr>
      </p:pic>
    </p:spTree>
    <p:extLst>
      <p:ext uri="{BB962C8B-B14F-4D97-AF65-F5344CB8AC3E}">
        <p14:creationId xmlns:p14="http://schemas.microsoft.com/office/powerpoint/2010/main" val="4164839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02C1B-8848-4257-AA13-6EB5709E98EE}"/>
              </a:ext>
            </a:extLst>
          </p:cNvPr>
          <p:cNvSpPr>
            <a:spLocks noGrp="1"/>
          </p:cNvSpPr>
          <p:nvPr>
            <p:ph idx="1"/>
          </p:nvPr>
        </p:nvSpPr>
        <p:spPr>
          <a:xfrm>
            <a:off x="406400" y="1498600"/>
            <a:ext cx="6468725" cy="5181600"/>
          </a:xfrm>
        </p:spPr>
        <p:txBody>
          <a:bodyPr/>
          <a:lstStyle/>
          <a:p>
            <a:r>
              <a:rPr lang="en-US"/>
              <a:t>Critical 2</a:t>
            </a:r>
            <a:r>
              <a:rPr lang="en-US" baseline="30000"/>
              <a:t>nd</a:t>
            </a:r>
            <a:r>
              <a:rPr lang="en-US"/>
              <a:t> half of the problem</a:t>
            </a:r>
          </a:p>
          <a:p>
            <a:r>
              <a:rPr lang="en-US"/>
              <a:t>Set of measures that determine how the building is performing</a:t>
            </a:r>
          </a:p>
          <a:p>
            <a:r>
              <a:rPr lang="en-US"/>
              <a:t>Why?</a:t>
            </a:r>
          </a:p>
          <a:p>
            <a:pPr lvl="1"/>
            <a:r>
              <a:rPr lang="en-US"/>
              <a:t>Compare designs objectively (apples to apples)</a:t>
            </a:r>
          </a:p>
          <a:p>
            <a:pPr lvl="1"/>
            <a:r>
              <a:rPr lang="en-US"/>
              <a:t>Evaluate designs based on non-intuitive measures</a:t>
            </a:r>
          </a:p>
          <a:p>
            <a:pPr lvl="1"/>
            <a:r>
              <a:rPr lang="en-US"/>
              <a:t>Explore more designs than is possible manually</a:t>
            </a:r>
          </a:p>
        </p:txBody>
      </p:sp>
      <p:sp>
        <p:nvSpPr>
          <p:cNvPr id="4" name="Text Placeholder 3">
            <a:extLst>
              <a:ext uri="{FF2B5EF4-FFF2-40B4-BE49-F238E27FC236}">
                <a16:creationId xmlns:a16="http://schemas.microsoft.com/office/drawing/2014/main" id="{E8EAF4E7-957E-41E4-A3E1-643C312D573B}"/>
              </a:ext>
            </a:extLst>
          </p:cNvPr>
          <p:cNvSpPr>
            <a:spLocks noGrp="1"/>
          </p:cNvSpPr>
          <p:nvPr>
            <p:ph type="body" sz="quarter" idx="10"/>
          </p:nvPr>
        </p:nvSpPr>
        <p:spPr/>
        <p:txBody>
          <a:bodyPr/>
          <a:lstStyle/>
          <a:p>
            <a:r>
              <a:rPr lang="en-US"/>
              <a:t>Judging outcomes</a:t>
            </a:r>
          </a:p>
        </p:txBody>
      </p:sp>
      <p:pic>
        <p:nvPicPr>
          <p:cNvPr id="5" name="Picture 4">
            <a:extLst>
              <a:ext uri="{FF2B5EF4-FFF2-40B4-BE49-F238E27FC236}">
                <a16:creationId xmlns:a16="http://schemas.microsoft.com/office/drawing/2014/main" id="{43DA9B8D-55F2-4BE2-A171-9561FAF2613A}"/>
              </a:ext>
            </a:extLst>
          </p:cNvPr>
          <p:cNvPicPr>
            <a:picLocks noChangeAspect="1"/>
          </p:cNvPicPr>
          <p:nvPr/>
        </p:nvPicPr>
        <p:blipFill>
          <a:blip r:embed="rId2"/>
          <a:stretch>
            <a:fillRect/>
          </a:stretch>
        </p:blipFill>
        <p:spPr>
          <a:xfrm>
            <a:off x="406400" y="325895"/>
            <a:ext cx="2292096" cy="460980"/>
          </a:xfrm>
          <a:prstGeom prst="rect">
            <a:avLst/>
          </a:prstGeom>
        </p:spPr>
      </p:pic>
      <p:grpSp>
        <p:nvGrpSpPr>
          <p:cNvPr id="8" name="Group 7">
            <a:extLst>
              <a:ext uri="{FF2B5EF4-FFF2-40B4-BE49-F238E27FC236}">
                <a16:creationId xmlns:a16="http://schemas.microsoft.com/office/drawing/2014/main" id="{8C0D3517-83DF-4BDB-A575-EA55F997A2E5}"/>
              </a:ext>
            </a:extLst>
          </p:cNvPr>
          <p:cNvGrpSpPr/>
          <p:nvPr/>
        </p:nvGrpSpPr>
        <p:grpSpPr>
          <a:xfrm>
            <a:off x="8641434" y="1193801"/>
            <a:ext cx="1554156" cy="1554156"/>
            <a:chOff x="8838318" y="4561306"/>
            <a:chExt cx="1554156" cy="1554156"/>
          </a:xfrm>
        </p:grpSpPr>
        <p:grpSp>
          <p:nvGrpSpPr>
            <p:cNvPr id="9" name="Group 8">
              <a:extLst>
                <a:ext uri="{FF2B5EF4-FFF2-40B4-BE49-F238E27FC236}">
                  <a16:creationId xmlns:a16="http://schemas.microsoft.com/office/drawing/2014/main" id="{D1E02787-524D-4FDF-8921-BF77FF493697}"/>
                </a:ext>
              </a:extLst>
            </p:cNvPr>
            <p:cNvGrpSpPr/>
            <p:nvPr/>
          </p:nvGrpSpPr>
          <p:grpSpPr>
            <a:xfrm>
              <a:off x="8838318" y="4561306"/>
              <a:ext cx="1554156" cy="1554156"/>
              <a:chOff x="8838318" y="4561306"/>
              <a:chExt cx="1554156" cy="1554156"/>
            </a:xfrm>
          </p:grpSpPr>
          <p:sp>
            <p:nvSpPr>
              <p:cNvPr id="11" name="Circle: Hollow 10">
                <a:extLst>
                  <a:ext uri="{FF2B5EF4-FFF2-40B4-BE49-F238E27FC236}">
                    <a16:creationId xmlns:a16="http://schemas.microsoft.com/office/drawing/2014/main" id="{BE6817A3-FD60-4BF4-AF85-F294F9D98E14}"/>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2" name="Block Arc 11">
                <a:extLst>
                  <a:ext uri="{FF2B5EF4-FFF2-40B4-BE49-F238E27FC236}">
                    <a16:creationId xmlns:a16="http://schemas.microsoft.com/office/drawing/2014/main" id="{D94DB701-1418-410F-B5CD-7AC432703433}"/>
                  </a:ext>
                </a:extLst>
              </p:cNvPr>
              <p:cNvSpPr/>
              <p:nvPr/>
            </p:nvSpPr>
            <p:spPr>
              <a:xfrm rot="16200000">
                <a:off x="8891038" y="4615986"/>
                <a:ext cx="1448716" cy="1448716"/>
              </a:xfrm>
              <a:prstGeom prst="blockArc">
                <a:avLst>
                  <a:gd name="adj1" fmla="val 3478444"/>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0" name="TextBox 9">
              <a:extLst>
                <a:ext uri="{FF2B5EF4-FFF2-40B4-BE49-F238E27FC236}">
                  <a16:creationId xmlns:a16="http://schemas.microsoft.com/office/drawing/2014/main" id="{12535AAD-7CF2-4126-A99C-8CC85ED113AD}"/>
                </a:ext>
              </a:extLst>
            </p:cNvPr>
            <p:cNvSpPr txBox="1"/>
            <p:nvPr/>
          </p:nvSpPr>
          <p:spPr>
            <a:xfrm>
              <a:off x="9281289" y="5157511"/>
              <a:ext cx="668216" cy="332399"/>
            </a:xfrm>
            <a:prstGeom prst="rect">
              <a:avLst/>
            </a:prstGeom>
            <a:noFill/>
          </p:spPr>
          <p:txBody>
            <a:bodyPr wrap="square" lIns="0" tIns="0" rIns="0" bIns="0" rtlCol="0">
              <a:spAutoFit/>
            </a:bodyPr>
            <a:lstStyle/>
            <a:p>
              <a:pPr>
                <a:lnSpc>
                  <a:spcPct val="90000"/>
                </a:lnSpc>
              </a:pPr>
              <a:r>
                <a:rPr lang="en-US" sz="2400" b="1" dirty="0">
                  <a:latin typeface="Arial" panose="020B0604020202020204" pitchFamily="34" charset="0"/>
                </a:rPr>
                <a:t>85%</a:t>
              </a:r>
            </a:p>
          </p:txBody>
        </p:sp>
      </p:grpSp>
      <p:grpSp>
        <p:nvGrpSpPr>
          <p:cNvPr id="13" name="Group 12">
            <a:extLst>
              <a:ext uri="{FF2B5EF4-FFF2-40B4-BE49-F238E27FC236}">
                <a16:creationId xmlns:a16="http://schemas.microsoft.com/office/drawing/2014/main" id="{100D7C8C-3293-490B-8E91-E515630A9511}"/>
              </a:ext>
            </a:extLst>
          </p:cNvPr>
          <p:cNvGrpSpPr/>
          <p:nvPr/>
        </p:nvGrpSpPr>
        <p:grpSpPr>
          <a:xfrm>
            <a:off x="8226994" y="2747956"/>
            <a:ext cx="1191517" cy="1191517"/>
            <a:chOff x="8838318" y="4561306"/>
            <a:chExt cx="1554156" cy="1554156"/>
          </a:xfrm>
        </p:grpSpPr>
        <p:grpSp>
          <p:nvGrpSpPr>
            <p:cNvPr id="14" name="Group 13">
              <a:extLst>
                <a:ext uri="{FF2B5EF4-FFF2-40B4-BE49-F238E27FC236}">
                  <a16:creationId xmlns:a16="http://schemas.microsoft.com/office/drawing/2014/main" id="{6D911E7A-19F2-4CFF-90D8-19C4588D62B9}"/>
                </a:ext>
              </a:extLst>
            </p:cNvPr>
            <p:cNvGrpSpPr/>
            <p:nvPr/>
          </p:nvGrpSpPr>
          <p:grpSpPr>
            <a:xfrm>
              <a:off x="8838318" y="4561306"/>
              <a:ext cx="1554156" cy="1554156"/>
              <a:chOff x="8838318" y="4561306"/>
              <a:chExt cx="1554156" cy="1554156"/>
            </a:xfrm>
          </p:grpSpPr>
          <p:sp>
            <p:nvSpPr>
              <p:cNvPr id="16" name="Circle: Hollow 15">
                <a:extLst>
                  <a:ext uri="{FF2B5EF4-FFF2-40B4-BE49-F238E27FC236}">
                    <a16:creationId xmlns:a16="http://schemas.microsoft.com/office/drawing/2014/main" id="{C5C390B7-F862-4D98-AB15-63E9258245F7}"/>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7" name="Block Arc 16">
                <a:extLst>
                  <a:ext uri="{FF2B5EF4-FFF2-40B4-BE49-F238E27FC236}">
                    <a16:creationId xmlns:a16="http://schemas.microsoft.com/office/drawing/2014/main" id="{0C8903F8-36DB-4C29-BBE9-E681E1210002}"/>
                  </a:ext>
                </a:extLst>
              </p:cNvPr>
              <p:cNvSpPr/>
              <p:nvPr/>
            </p:nvSpPr>
            <p:spPr>
              <a:xfrm rot="16200000">
                <a:off x="8891038" y="4615986"/>
                <a:ext cx="1448716" cy="1448716"/>
              </a:xfrm>
              <a:prstGeom prst="blockArc">
                <a:avLst>
                  <a:gd name="adj1" fmla="val 2348935"/>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5" name="TextBox 14">
              <a:extLst>
                <a:ext uri="{FF2B5EF4-FFF2-40B4-BE49-F238E27FC236}">
                  <a16:creationId xmlns:a16="http://schemas.microsoft.com/office/drawing/2014/main" id="{DCAA14CC-602E-4709-AD8E-EFEDAD44BD2D}"/>
                </a:ext>
              </a:extLst>
            </p:cNvPr>
            <p:cNvSpPr txBox="1"/>
            <p:nvPr/>
          </p:nvSpPr>
          <p:spPr>
            <a:xfrm>
              <a:off x="9281289" y="5157512"/>
              <a:ext cx="668215" cy="289043"/>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91%</a:t>
              </a:r>
            </a:p>
          </p:txBody>
        </p:sp>
      </p:grpSp>
      <p:grpSp>
        <p:nvGrpSpPr>
          <p:cNvPr id="18" name="Group 17">
            <a:extLst>
              <a:ext uri="{FF2B5EF4-FFF2-40B4-BE49-F238E27FC236}">
                <a16:creationId xmlns:a16="http://schemas.microsoft.com/office/drawing/2014/main" id="{A5AF9EC2-9849-4101-89FD-434F80A8D952}"/>
              </a:ext>
            </a:extLst>
          </p:cNvPr>
          <p:cNvGrpSpPr/>
          <p:nvPr/>
        </p:nvGrpSpPr>
        <p:grpSpPr>
          <a:xfrm>
            <a:off x="9529828" y="3205047"/>
            <a:ext cx="1036709" cy="1036709"/>
            <a:chOff x="8838314" y="4561308"/>
            <a:chExt cx="1554155" cy="1554156"/>
          </a:xfrm>
        </p:grpSpPr>
        <p:grpSp>
          <p:nvGrpSpPr>
            <p:cNvPr id="19" name="Group 18">
              <a:extLst>
                <a:ext uri="{FF2B5EF4-FFF2-40B4-BE49-F238E27FC236}">
                  <a16:creationId xmlns:a16="http://schemas.microsoft.com/office/drawing/2014/main" id="{5AE4598D-30F4-4537-AE3D-15A72919EDAC}"/>
                </a:ext>
              </a:extLst>
            </p:cNvPr>
            <p:cNvGrpSpPr/>
            <p:nvPr/>
          </p:nvGrpSpPr>
          <p:grpSpPr>
            <a:xfrm>
              <a:off x="8838314" y="4561308"/>
              <a:ext cx="1554155" cy="1554156"/>
              <a:chOff x="8838314" y="4561308"/>
              <a:chExt cx="1554155" cy="1554156"/>
            </a:xfrm>
          </p:grpSpPr>
          <p:sp>
            <p:nvSpPr>
              <p:cNvPr id="21" name="Circle: Hollow 20">
                <a:extLst>
                  <a:ext uri="{FF2B5EF4-FFF2-40B4-BE49-F238E27FC236}">
                    <a16:creationId xmlns:a16="http://schemas.microsoft.com/office/drawing/2014/main" id="{E2FEA843-D074-4D8A-B14E-544DC33549E5}"/>
                  </a:ext>
                </a:extLst>
              </p:cNvPr>
              <p:cNvSpPr/>
              <p:nvPr/>
            </p:nvSpPr>
            <p:spPr>
              <a:xfrm>
                <a:off x="8838314" y="4561308"/>
                <a:ext cx="1554155"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2" name="Block Arc 21">
                <a:extLst>
                  <a:ext uri="{FF2B5EF4-FFF2-40B4-BE49-F238E27FC236}">
                    <a16:creationId xmlns:a16="http://schemas.microsoft.com/office/drawing/2014/main" id="{CE7A57F7-BEA9-467B-A4E9-40DE17BEE8EF}"/>
                  </a:ext>
                </a:extLst>
              </p:cNvPr>
              <p:cNvSpPr/>
              <p:nvPr/>
            </p:nvSpPr>
            <p:spPr>
              <a:xfrm rot="16200000">
                <a:off x="8891038" y="4615986"/>
                <a:ext cx="1448716" cy="1448716"/>
              </a:xfrm>
              <a:prstGeom prst="blockArc">
                <a:avLst>
                  <a:gd name="adj1" fmla="val 1394798"/>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20" name="TextBox 19">
              <a:extLst>
                <a:ext uri="{FF2B5EF4-FFF2-40B4-BE49-F238E27FC236}">
                  <a16:creationId xmlns:a16="http://schemas.microsoft.com/office/drawing/2014/main" id="{B5402ACB-1EF1-4752-B5F6-5461C9B58950}"/>
                </a:ext>
              </a:extLst>
            </p:cNvPr>
            <p:cNvSpPr txBox="1"/>
            <p:nvPr/>
          </p:nvSpPr>
          <p:spPr>
            <a:xfrm>
              <a:off x="9281287" y="5157511"/>
              <a:ext cx="668215" cy="332205"/>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94%</a:t>
              </a:r>
            </a:p>
          </p:txBody>
        </p:sp>
      </p:grpSp>
    </p:spTree>
    <p:extLst>
      <p:ext uri="{BB962C8B-B14F-4D97-AF65-F5344CB8AC3E}">
        <p14:creationId xmlns:p14="http://schemas.microsoft.com/office/powerpoint/2010/main" val="94553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9" name="Picture 8">
            <a:extLst>
              <a:ext uri="{FF2B5EF4-FFF2-40B4-BE49-F238E27FC236}">
                <a16:creationId xmlns:a16="http://schemas.microsoft.com/office/drawing/2014/main" id="{D34A67A3-2D8B-427C-BFE6-CEEC98CFF803}"/>
              </a:ext>
            </a:extLst>
          </p:cNvPr>
          <p:cNvPicPr>
            <a:picLocks noChangeAspect="1"/>
          </p:cNvPicPr>
          <p:nvPr/>
        </p:nvPicPr>
        <p:blipFill>
          <a:blip r:embed="rId3"/>
          <a:stretch>
            <a:fillRect/>
          </a:stretch>
        </p:blipFill>
        <p:spPr>
          <a:xfrm>
            <a:off x="264057" y="2397071"/>
            <a:ext cx="3809017" cy="1887351"/>
          </a:xfrm>
          <a:prstGeom prst="rect">
            <a:avLst/>
          </a:prstGeom>
        </p:spPr>
      </p:pic>
      <p:sp>
        <p:nvSpPr>
          <p:cNvPr id="10" name="TextBox 9">
            <a:extLst>
              <a:ext uri="{FF2B5EF4-FFF2-40B4-BE49-F238E27FC236}">
                <a16:creationId xmlns:a16="http://schemas.microsoft.com/office/drawing/2014/main" id="{9BFF565F-DFC0-48DB-BE98-1BAE7B200695}"/>
              </a:ext>
            </a:extLst>
          </p:cNvPr>
          <p:cNvSpPr txBox="1"/>
          <p:nvPr/>
        </p:nvSpPr>
        <p:spPr>
          <a:xfrm>
            <a:off x="5193656" y="4621939"/>
            <a:ext cx="2100881" cy="498598"/>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COMPLEX</a:t>
            </a:r>
          </a:p>
          <a:p>
            <a:pPr algn="ctr">
              <a:lnSpc>
                <a:spcPct val="90000"/>
              </a:lnSpc>
            </a:pPr>
            <a:r>
              <a:rPr lang="en-US" sz="1467" dirty="0">
                <a:latin typeface="Arial" panose="020B0604020202020204" pitchFamily="34" charset="0"/>
              </a:rPr>
              <a:t>Simulation</a:t>
            </a:r>
          </a:p>
        </p:txBody>
      </p:sp>
      <p:sp>
        <p:nvSpPr>
          <p:cNvPr id="11" name="TextBox 10">
            <a:extLst>
              <a:ext uri="{FF2B5EF4-FFF2-40B4-BE49-F238E27FC236}">
                <a16:creationId xmlns:a16="http://schemas.microsoft.com/office/drawing/2014/main" id="{97E241B8-CE1D-49ED-8552-2F446F550A88}"/>
              </a:ext>
            </a:extLst>
          </p:cNvPr>
          <p:cNvSpPr txBox="1"/>
          <p:nvPr/>
        </p:nvSpPr>
        <p:spPr>
          <a:xfrm>
            <a:off x="1118124" y="4621940"/>
            <a:ext cx="2100881" cy="489301"/>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SIMPLE</a:t>
            </a:r>
          </a:p>
          <a:p>
            <a:pPr algn="ctr">
              <a:lnSpc>
                <a:spcPct val="90000"/>
              </a:lnSpc>
            </a:pPr>
            <a:r>
              <a:rPr lang="en-US" sz="1400" dirty="0">
                <a:latin typeface="Arial" panose="020B0604020202020204" pitchFamily="34" charset="0"/>
              </a:rPr>
              <a:t>length x width=area</a:t>
            </a:r>
          </a:p>
        </p:txBody>
      </p:sp>
      <p:sp>
        <p:nvSpPr>
          <p:cNvPr id="12" name="TextBox 11">
            <a:extLst>
              <a:ext uri="{FF2B5EF4-FFF2-40B4-BE49-F238E27FC236}">
                <a16:creationId xmlns:a16="http://schemas.microsoft.com/office/drawing/2014/main" id="{AD22C9D7-87BD-4261-B401-1D58EB8F5AF2}"/>
              </a:ext>
            </a:extLst>
          </p:cNvPr>
          <p:cNvSpPr txBox="1"/>
          <p:nvPr/>
        </p:nvSpPr>
        <p:spPr>
          <a:xfrm>
            <a:off x="8814572" y="4621939"/>
            <a:ext cx="2344209" cy="590803"/>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UNMEASURABLE</a:t>
            </a:r>
          </a:p>
          <a:p>
            <a:pPr algn="ctr">
              <a:lnSpc>
                <a:spcPct val="90000"/>
              </a:lnSpc>
            </a:pPr>
            <a:endParaRPr lang="en-US" sz="2133" b="1" dirty="0">
              <a:latin typeface="Arial" panose="020B0604020202020204" pitchFamily="34" charset="0"/>
            </a:endParaRPr>
          </a:p>
        </p:txBody>
      </p:sp>
      <p:sp>
        <p:nvSpPr>
          <p:cNvPr id="14" name="TextBox 13">
            <a:extLst>
              <a:ext uri="{FF2B5EF4-FFF2-40B4-BE49-F238E27FC236}">
                <a16:creationId xmlns:a16="http://schemas.microsoft.com/office/drawing/2014/main" id="{BF97A5F8-3649-4B4C-A68F-195ED32A2642}"/>
              </a:ext>
            </a:extLst>
          </p:cNvPr>
          <p:cNvSpPr txBox="1"/>
          <p:nvPr/>
        </p:nvSpPr>
        <p:spPr>
          <a:xfrm>
            <a:off x="9154333" y="2564539"/>
            <a:ext cx="2211092" cy="1477007"/>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BEAUTY</a:t>
            </a:r>
          </a:p>
          <a:p>
            <a:pPr>
              <a:lnSpc>
                <a:spcPct val="90000"/>
              </a:lnSpc>
            </a:pPr>
            <a:r>
              <a:rPr lang="en-US" sz="2133" dirty="0">
                <a:latin typeface="Arial" panose="020B0604020202020204" pitchFamily="34" charset="0"/>
              </a:rPr>
              <a:t>PERSONAL PREFERENCE</a:t>
            </a:r>
          </a:p>
          <a:p>
            <a:pPr>
              <a:lnSpc>
                <a:spcPct val="90000"/>
              </a:lnSpc>
            </a:pPr>
            <a:r>
              <a:rPr lang="en-US" sz="2133" dirty="0">
                <a:latin typeface="Arial" panose="020B0604020202020204" pitchFamily="34" charset="0"/>
              </a:rPr>
              <a:t>AESTHETIC SENSIBILITY</a:t>
            </a:r>
          </a:p>
        </p:txBody>
      </p:sp>
      <p:pic>
        <p:nvPicPr>
          <p:cNvPr id="17" name="Picture 16">
            <a:extLst>
              <a:ext uri="{FF2B5EF4-FFF2-40B4-BE49-F238E27FC236}">
                <a16:creationId xmlns:a16="http://schemas.microsoft.com/office/drawing/2014/main" id="{0DF6285F-5FC9-4028-9496-CA9283C19B8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84072" y="556385"/>
            <a:ext cx="2321755" cy="3149956"/>
          </a:xfrm>
          <a:prstGeom prst="rect">
            <a:avLst/>
          </a:prstGeom>
        </p:spPr>
      </p:pic>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5"/>
          <a:stretch>
            <a:fillRect/>
          </a:stretch>
        </p:blipFill>
        <p:spPr>
          <a:xfrm>
            <a:off x="406400" y="325895"/>
            <a:ext cx="2292096" cy="460980"/>
          </a:xfrm>
          <a:prstGeom prst="rect">
            <a:avLst/>
          </a:prstGeom>
        </p:spPr>
      </p:pic>
      <p:pic>
        <p:nvPicPr>
          <p:cNvPr id="3074" name="Picture 2" descr="Project Discover metrics">
            <a:extLst>
              <a:ext uri="{FF2B5EF4-FFF2-40B4-BE49-F238E27FC236}">
                <a16:creationId xmlns:a16="http://schemas.microsoft.com/office/drawing/2014/main" id="{20B1DB6C-981E-440F-9D77-F996400F96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5946648" y="2564539"/>
            <a:ext cx="2444755" cy="1887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F353E3-1867-4326-AD3F-D3D30F0A89CD}"/>
              </a:ext>
            </a:extLst>
          </p:cNvPr>
          <p:cNvPicPr>
            <a:picLocks noChangeAspect="1"/>
          </p:cNvPicPr>
          <p:nvPr/>
        </p:nvPicPr>
        <p:blipFill>
          <a:blip r:embed="rId7"/>
          <a:stretch>
            <a:fillRect/>
          </a:stretch>
        </p:blipFill>
        <p:spPr>
          <a:xfrm>
            <a:off x="6244095" y="1033966"/>
            <a:ext cx="1893229" cy="1360524"/>
          </a:xfrm>
          <a:prstGeom prst="rect">
            <a:avLst/>
          </a:prstGeom>
        </p:spPr>
      </p:pic>
    </p:spTree>
    <p:extLst>
      <p:ext uri="{BB962C8B-B14F-4D97-AF65-F5344CB8AC3E}">
        <p14:creationId xmlns:p14="http://schemas.microsoft.com/office/powerpoint/2010/main" val="2525814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p:cNvPicPr>
            <a:picLocks noChangeAspect="1"/>
          </p:cNvPicPr>
          <p:nvPr/>
        </p:nvPicPr>
        <p:blipFill rotWithShape="1">
          <a:blip r:embed="rId4" cstate="hqprint">
            <a:extLst>
              <a:ext uri="{28A0092B-C50C-407E-A947-70E740481C1C}">
                <a14:useLocalDpi xmlns:a14="http://schemas.microsoft.com/office/drawing/2010/main" val="0"/>
              </a:ext>
            </a:extLst>
          </a:blip>
          <a:srcRect l="809" t="18027" r="1791" b="-621"/>
          <a:stretch/>
        </p:blipFill>
        <p:spPr>
          <a:xfrm>
            <a:off x="1559169" y="1397000"/>
            <a:ext cx="5431694" cy="2222936"/>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val="0"/>
              </a:ext>
            </a:extLst>
          </a:blip>
          <a:srcRect l="3630" t="11529" r="1893" b="336"/>
          <a:stretch/>
        </p:blipFill>
        <p:spPr>
          <a:xfrm>
            <a:off x="1559169" y="3619936"/>
            <a:ext cx="5431694" cy="2523235"/>
          </a:xfrm>
          <a:prstGeom prst="rect">
            <a:avLst/>
          </a:prstGeom>
        </p:spPr>
      </p:pic>
      <p:pic>
        <p:nvPicPr>
          <p:cNvPr id="6" name="Picture 5"/>
          <p:cNvPicPr>
            <a:picLocks noChangeAspect="1"/>
          </p:cNvPicPr>
          <p:nvPr/>
        </p:nvPicPr>
        <p:blipFill>
          <a:blip r:embed="rId6"/>
          <a:stretch>
            <a:fillRect/>
          </a:stretch>
        </p:blipFill>
        <p:spPr>
          <a:xfrm>
            <a:off x="7174523" y="110600"/>
            <a:ext cx="4688739" cy="6747400"/>
          </a:xfrm>
          <a:prstGeom prst="rect">
            <a:avLst/>
          </a:prstGeom>
        </p:spPr>
      </p:pic>
      <p:sp>
        <p:nvSpPr>
          <p:cNvPr id="7" name="Rectangle 6"/>
          <p:cNvSpPr/>
          <p:nvPr/>
        </p:nvSpPr>
        <p:spPr>
          <a:xfrm>
            <a:off x="8745415" y="978877"/>
            <a:ext cx="1922585"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62092" y="4144108"/>
            <a:ext cx="3622431" cy="86164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11661" y="1708431"/>
            <a:ext cx="3551601"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157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Measuring goals</a:t>
            </a:r>
          </a:p>
        </p:txBody>
      </p:sp>
      <p:pic>
        <p:nvPicPr>
          <p:cNvPr id="5" name="Picture 4">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a:extLst>
              <a:ext uri="{FF2B5EF4-FFF2-40B4-BE49-F238E27FC236}">
                <a16:creationId xmlns:a16="http://schemas.microsoft.com/office/drawing/2014/main" id="{0BFF2114-8E1F-4997-BB4E-CEF133978E4F}"/>
              </a:ext>
            </a:extLst>
          </p:cNvPr>
          <p:cNvPicPr>
            <a:picLocks noChangeAspect="1"/>
          </p:cNvPicPr>
          <p:nvPr/>
        </p:nvPicPr>
        <p:blipFill>
          <a:blip r:embed="rId4"/>
          <a:stretch>
            <a:fillRect/>
          </a:stretch>
        </p:blipFill>
        <p:spPr>
          <a:xfrm>
            <a:off x="2921132" y="613458"/>
            <a:ext cx="8687961" cy="5631085"/>
          </a:xfrm>
          <a:prstGeom prst="rect">
            <a:avLst/>
          </a:prstGeom>
        </p:spPr>
      </p:pic>
      <p:pic>
        <p:nvPicPr>
          <p:cNvPr id="6" name="Picture 5">
            <a:extLst>
              <a:ext uri="{FF2B5EF4-FFF2-40B4-BE49-F238E27FC236}">
                <a16:creationId xmlns:a16="http://schemas.microsoft.com/office/drawing/2014/main" id="{188DA637-9B63-1E4D-BE81-F16679FBDDCE}"/>
              </a:ext>
            </a:extLst>
          </p:cNvPr>
          <p:cNvPicPr>
            <a:picLocks noChangeAspect="1"/>
          </p:cNvPicPr>
          <p:nvPr/>
        </p:nvPicPr>
        <p:blipFill>
          <a:blip r:embed="rId5"/>
          <a:stretch>
            <a:fillRect/>
          </a:stretch>
        </p:blipFill>
        <p:spPr>
          <a:xfrm>
            <a:off x="158518" y="4786490"/>
            <a:ext cx="2586105" cy="1360743"/>
          </a:xfrm>
          <a:prstGeom prst="rect">
            <a:avLst/>
          </a:prstGeom>
        </p:spPr>
      </p:pic>
      <p:sp>
        <p:nvSpPr>
          <p:cNvPr id="7" name="Rectangle: Rounded Corners 17">
            <a:extLst>
              <a:ext uri="{FF2B5EF4-FFF2-40B4-BE49-F238E27FC236}">
                <a16:creationId xmlns:a16="http://schemas.microsoft.com/office/drawing/2014/main" id="{453ECDFB-AE27-A64F-AA12-4D11C7729950}"/>
              </a:ext>
            </a:extLst>
          </p:cNvPr>
          <p:cNvSpPr/>
          <p:nvPr/>
        </p:nvSpPr>
        <p:spPr>
          <a:xfrm>
            <a:off x="2111022" y="4786489"/>
            <a:ext cx="587473" cy="406400"/>
          </a:xfrm>
          <a:prstGeom prst="roundRect">
            <a:avLst>
              <a:gd name="adj" fmla="val 317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spTree>
    <p:extLst>
      <p:ext uri="{BB962C8B-B14F-4D97-AF65-F5344CB8AC3E}">
        <p14:creationId xmlns:p14="http://schemas.microsoft.com/office/powerpoint/2010/main" val="3355743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9E282C-3715-4CAD-BF3B-26896F205138}"/>
              </a:ext>
            </a:extLst>
          </p:cNvPr>
          <p:cNvPicPr>
            <a:picLocks noChangeAspect="1"/>
          </p:cNvPicPr>
          <p:nvPr/>
        </p:nvPicPr>
        <p:blipFill>
          <a:blip r:embed="rId3"/>
          <a:stretch>
            <a:fillRect/>
          </a:stretch>
        </p:blipFill>
        <p:spPr>
          <a:xfrm>
            <a:off x="1695910" y="1580167"/>
            <a:ext cx="9388053" cy="4939755"/>
          </a:xfrm>
          <a:prstGeom prst="rect">
            <a:avLst/>
          </a:prstGeom>
          <a:effectLst/>
        </p:spPr>
      </p:pic>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Designating Refinery inputs and outputs</a:t>
            </a:r>
          </a:p>
        </p:txBody>
      </p:sp>
      <p:pic>
        <p:nvPicPr>
          <p:cNvPr id="8" name="Picture 7">
            <a:extLst>
              <a:ext uri="{FF2B5EF4-FFF2-40B4-BE49-F238E27FC236}">
                <a16:creationId xmlns:a16="http://schemas.microsoft.com/office/drawing/2014/main" id="{CA237F58-22D7-4066-9ECE-F571244B4435}"/>
              </a:ext>
            </a:extLst>
          </p:cNvPr>
          <p:cNvPicPr>
            <a:picLocks noChangeAspect="1"/>
          </p:cNvPicPr>
          <p:nvPr/>
        </p:nvPicPr>
        <p:blipFill>
          <a:blip r:embed="rId4"/>
          <a:stretch>
            <a:fillRect/>
          </a:stretch>
        </p:blipFill>
        <p:spPr>
          <a:xfrm>
            <a:off x="406400" y="325895"/>
            <a:ext cx="2292096" cy="460980"/>
          </a:xfrm>
          <a:prstGeom prst="rect">
            <a:avLst/>
          </a:prstGeom>
        </p:spPr>
      </p:pic>
      <p:sp>
        <p:nvSpPr>
          <p:cNvPr id="2" name="Rectangle 1">
            <a:extLst>
              <a:ext uri="{FF2B5EF4-FFF2-40B4-BE49-F238E27FC236}">
                <a16:creationId xmlns:a16="http://schemas.microsoft.com/office/drawing/2014/main" id="{DE75D325-B632-46E0-8E0F-97BB9A93E0D3}"/>
              </a:ext>
            </a:extLst>
          </p:cNvPr>
          <p:cNvSpPr/>
          <p:nvPr/>
        </p:nvSpPr>
        <p:spPr>
          <a:xfrm>
            <a:off x="3683908" y="1397001"/>
            <a:ext cx="6272893" cy="52959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16">
            <a:extLst>
              <a:ext uri="{FF2B5EF4-FFF2-40B4-BE49-F238E27FC236}">
                <a16:creationId xmlns:a16="http://schemas.microsoft.com/office/drawing/2014/main" id="{67259EA7-EF14-4709-9F92-DEC09749F6D0}"/>
              </a:ext>
            </a:extLst>
          </p:cNvPr>
          <p:cNvSpPr/>
          <p:nvPr/>
        </p:nvSpPr>
        <p:spPr>
          <a:xfrm>
            <a:off x="9944705" y="3148392"/>
            <a:ext cx="1529891" cy="3565067"/>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18">
            <a:extLst>
              <a:ext uri="{FF2B5EF4-FFF2-40B4-BE49-F238E27FC236}">
                <a16:creationId xmlns:a16="http://schemas.microsoft.com/office/drawing/2014/main" id="{E32FA2F9-3847-4860-B62D-D09BDC97C0BE}"/>
              </a:ext>
            </a:extLst>
          </p:cNvPr>
          <p:cNvSpPr/>
          <p:nvPr/>
        </p:nvSpPr>
        <p:spPr>
          <a:xfrm>
            <a:off x="-1" y="4130035"/>
            <a:ext cx="3683909" cy="2389888"/>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Rectangle: Rounded Corners 12">
            <a:extLst>
              <a:ext uri="{FF2B5EF4-FFF2-40B4-BE49-F238E27FC236}">
                <a16:creationId xmlns:a16="http://schemas.microsoft.com/office/drawing/2014/main" id="{A94E1370-CCB0-40A8-B736-9C1F8224DCB3}"/>
              </a:ext>
            </a:extLst>
          </p:cNvPr>
          <p:cNvSpPr/>
          <p:nvPr/>
        </p:nvSpPr>
        <p:spPr>
          <a:xfrm>
            <a:off x="1632099" y="1600726"/>
            <a:ext cx="1987999" cy="252930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5" descr="Picture 5">
            <a:extLst>
              <a:ext uri="{FF2B5EF4-FFF2-40B4-BE49-F238E27FC236}">
                <a16:creationId xmlns:a16="http://schemas.microsoft.com/office/drawing/2014/main" id="{4EDB88A0-9ECD-4B76-93D2-6F226DDD63E5}"/>
              </a:ext>
            </a:extLst>
          </p:cNvPr>
          <p:cNvPicPr>
            <a:picLocks noChangeAspect="1"/>
          </p:cNvPicPr>
          <p:nvPr/>
        </p:nvPicPr>
        <p:blipFill>
          <a:blip r:embed="rId5"/>
          <a:srcRect l="8454" t="42108" r="46250" b="6628"/>
          <a:stretch>
            <a:fillRect/>
          </a:stretch>
        </p:blipFill>
        <p:spPr>
          <a:xfrm>
            <a:off x="145943" y="2962586"/>
            <a:ext cx="1924189" cy="2529308"/>
          </a:xfrm>
          <a:prstGeom prst="rect">
            <a:avLst/>
          </a:prstGeom>
          <a:ln w="9525">
            <a:solidFill>
              <a:schemeClr val="tx1">
                <a:lumMod val="60000"/>
                <a:lumOff val="40000"/>
              </a:schemeClr>
            </a:solidFill>
            <a:miter lim="400000"/>
          </a:ln>
        </p:spPr>
      </p:pic>
      <p:sp>
        <p:nvSpPr>
          <p:cNvPr id="15" name="Rectangle: Rounded Corners 14">
            <a:extLst>
              <a:ext uri="{FF2B5EF4-FFF2-40B4-BE49-F238E27FC236}">
                <a16:creationId xmlns:a16="http://schemas.microsoft.com/office/drawing/2014/main" id="{E5BECF1A-F680-49D1-A35C-9F0D995AD323}"/>
              </a:ext>
            </a:extLst>
          </p:cNvPr>
          <p:cNvSpPr/>
          <p:nvPr/>
        </p:nvSpPr>
        <p:spPr>
          <a:xfrm>
            <a:off x="9956801" y="1600726"/>
            <a:ext cx="952500" cy="1485375"/>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6" name="Picture 6" descr="Picture 6">
            <a:extLst>
              <a:ext uri="{FF2B5EF4-FFF2-40B4-BE49-F238E27FC236}">
                <a16:creationId xmlns:a16="http://schemas.microsoft.com/office/drawing/2014/main" id="{932B9B9E-E003-4EED-8D0C-9C3BAADC2836}"/>
              </a:ext>
            </a:extLst>
          </p:cNvPr>
          <p:cNvPicPr>
            <a:picLocks noChangeAspect="1"/>
          </p:cNvPicPr>
          <p:nvPr/>
        </p:nvPicPr>
        <p:blipFill>
          <a:blip r:embed="rId6"/>
          <a:srcRect l="18765" t="26868" r="44631" b="16081"/>
          <a:stretch>
            <a:fillRect/>
          </a:stretch>
        </p:blipFill>
        <p:spPr>
          <a:xfrm>
            <a:off x="10309336" y="2970512"/>
            <a:ext cx="1882665" cy="2521381"/>
          </a:xfrm>
          <a:prstGeom prst="rect">
            <a:avLst/>
          </a:prstGeom>
          <a:ln w="9525">
            <a:solidFill>
              <a:schemeClr val="tx1">
                <a:lumMod val="60000"/>
                <a:lumOff val="40000"/>
              </a:schemeClr>
            </a:solidFill>
            <a:miter lim="400000"/>
          </a:ln>
        </p:spPr>
      </p:pic>
    </p:spTree>
    <p:extLst>
      <p:ext uri="{BB962C8B-B14F-4D97-AF65-F5344CB8AC3E}">
        <p14:creationId xmlns:p14="http://schemas.microsoft.com/office/powerpoint/2010/main" val="921505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98019-E268-48E3-BBAD-444332532030}"/>
              </a:ext>
            </a:extLst>
          </p:cNvPr>
          <p:cNvPicPr>
            <a:picLocks noChangeAspect="1"/>
          </p:cNvPicPr>
          <p:nvPr/>
        </p:nvPicPr>
        <p:blipFill>
          <a:blip r:embed="rId2"/>
          <a:stretch>
            <a:fillRect/>
          </a:stretch>
        </p:blipFill>
        <p:spPr>
          <a:xfrm>
            <a:off x="3502219" y="2815995"/>
            <a:ext cx="6096000" cy="1226011"/>
          </a:xfrm>
          <a:prstGeom prst="rect">
            <a:avLst/>
          </a:prstGeom>
        </p:spPr>
      </p:pic>
      <p:pic>
        <p:nvPicPr>
          <p:cNvPr id="5" name="Picture 4">
            <a:extLst>
              <a:ext uri="{FF2B5EF4-FFF2-40B4-BE49-F238E27FC236}">
                <a16:creationId xmlns:a16="http://schemas.microsoft.com/office/drawing/2014/main" id="{9BB44669-AAE6-419D-B613-7343E92C67EB}"/>
              </a:ext>
            </a:extLst>
          </p:cNvPr>
          <p:cNvPicPr>
            <a:picLocks noChangeAspect="1"/>
          </p:cNvPicPr>
          <p:nvPr/>
        </p:nvPicPr>
        <p:blipFill>
          <a:blip r:embed="rId3"/>
          <a:stretch>
            <a:fillRect/>
          </a:stretch>
        </p:blipFill>
        <p:spPr>
          <a:xfrm>
            <a:off x="3502219" y="5000161"/>
            <a:ext cx="2292096" cy="458419"/>
          </a:xfrm>
          <a:prstGeom prst="rect">
            <a:avLst/>
          </a:prstGeom>
        </p:spPr>
      </p:pic>
      <p:pic>
        <p:nvPicPr>
          <p:cNvPr id="7" name="Picture 6">
            <a:extLst>
              <a:ext uri="{FF2B5EF4-FFF2-40B4-BE49-F238E27FC236}">
                <a16:creationId xmlns:a16="http://schemas.microsoft.com/office/drawing/2014/main" id="{C5205DB1-6AA7-434D-B4EB-003C529DE6AE}"/>
              </a:ext>
            </a:extLst>
          </p:cNvPr>
          <p:cNvPicPr>
            <a:picLocks noChangeAspect="1"/>
          </p:cNvPicPr>
          <p:nvPr/>
        </p:nvPicPr>
        <p:blipFill>
          <a:blip r:embed="rId4"/>
          <a:stretch>
            <a:fillRect/>
          </a:stretch>
        </p:blipFill>
        <p:spPr>
          <a:xfrm>
            <a:off x="3536315" y="2355015"/>
            <a:ext cx="2292096" cy="460980"/>
          </a:xfrm>
          <a:prstGeom prst="rect">
            <a:avLst/>
          </a:prstGeom>
        </p:spPr>
      </p:pic>
      <p:pic>
        <p:nvPicPr>
          <p:cNvPr id="8" name="Picture 7">
            <a:extLst>
              <a:ext uri="{FF2B5EF4-FFF2-40B4-BE49-F238E27FC236}">
                <a16:creationId xmlns:a16="http://schemas.microsoft.com/office/drawing/2014/main" id="{BAFBAF80-B447-4B0A-ABE8-9E576BD90BDD}"/>
              </a:ext>
            </a:extLst>
          </p:cNvPr>
          <p:cNvPicPr>
            <a:picLocks noChangeAspect="1"/>
          </p:cNvPicPr>
          <p:nvPr/>
        </p:nvPicPr>
        <p:blipFill>
          <a:blip r:embed="rId5"/>
          <a:stretch>
            <a:fillRect/>
          </a:stretch>
        </p:blipFill>
        <p:spPr>
          <a:xfrm>
            <a:off x="3536315" y="4042006"/>
            <a:ext cx="2292096" cy="460980"/>
          </a:xfrm>
          <a:prstGeom prst="rect">
            <a:avLst/>
          </a:prstGeom>
        </p:spPr>
      </p:pic>
      <p:pic>
        <p:nvPicPr>
          <p:cNvPr id="9" name="Picture 8">
            <a:extLst>
              <a:ext uri="{FF2B5EF4-FFF2-40B4-BE49-F238E27FC236}">
                <a16:creationId xmlns:a16="http://schemas.microsoft.com/office/drawing/2014/main" id="{4C5F7541-696F-4E5C-93C1-C54143778FD4}"/>
              </a:ext>
            </a:extLst>
          </p:cNvPr>
          <p:cNvPicPr>
            <a:picLocks noChangeAspect="1"/>
          </p:cNvPicPr>
          <p:nvPr/>
        </p:nvPicPr>
        <p:blipFill>
          <a:blip r:embed="rId6"/>
          <a:stretch>
            <a:fillRect/>
          </a:stretch>
        </p:blipFill>
        <p:spPr>
          <a:xfrm>
            <a:off x="3502219" y="4541743"/>
            <a:ext cx="2292096" cy="458419"/>
          </a:xfrm>
          <a:prstGeom prst="rect">
            <a:avLst/>
          </a:prstGeom>
        </p:spPr>
      </p:pic>
      <p:pic>
        <p:nvPicPr>
          <p:cNvPr id="10" name="Picture 9">
            <a:extLst>
              <a:ext uri="{FF2B5EF4-FFF2-40B4-BE49-F238E27FC236}">
                <a16:creationId xmlns:a16="http://schemas.microsoft.com/office/drawing/2014/main" id="{7267F87F-F18B-4AAD-BDEC-5124F1530E88}"/>
              </a:ext>
            </a:extLst>
          </p:cNvPr>
          <p:cNvPicPr>
            <a:picLocks noChangeAspect="1"/>
          </p:cNvPicPr>
          <p:nvPr/>
        </p:nvPicPr>
        <p:blipFill>
          <a:blip r:embed="rId7"/>
          <a:stretch>
            <a:fillRect/>
          </a:stretch>
        </p:blipFill>
        <p:spPr>
          <a:xfrm>
            <a:off x="3536315" y="1884063"/>
            <a:ext cx="2292096" cy="458419"/>
          </a:xfrm>
          <a:prstGeom prst="rect">
            <a:avLst/>
          </a:prstGeom>
        </p:spPr>
      </p:pic>
    </p:spTree>
    <p:extLst>
      <p:ext uri="{BB962C8B-B14F-4D97-AF65-F5344CB8AC3E}">
        <p14:creationId xmlns:p14="http://schemas.microsoft.com/office/powerpoint/2010/main" val="256641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a:lstStyle/>
          <a:p>
            <a:r>
              <a:rPr lang="en-US"/>
              <a:t>Refinery sort</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ank -Refinery sort">
            <a:hlinkClick r:id="" action="ppaction://media"/>
            <a:extLst>
              <a:ext uri="{FF2B5EF4-FFF2-40B4-BE49-F238E27FC236}">
                <a16:creationId xmlns:a16="http://schemas.microsoft.com/office/drawing/2014/main" id="{212E5ED3-4599-4E41-9737-17EA40E897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17861" y="381000"/>
            <a:ext cx="8481719" cy="6096000"/>
          </a:xfrm>
          <a:prstGeom prst="rect">
            <a:avLst/>
          </a:prstGeom>
        </p:spPr>
      </p:pic>
    </p:spTree>
    <p:extLst>
      <p:ext uri="{BB962C8B-B14F-4D97-AF65-F5344CB8AC3E}">
        <p14:creationId xmlns:p14="http://schemas.microsoft.com/office/powerpoint/2010/main" val="885360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F3031-54AC-4C40-A6EB-AF4D3D5D916B}"/>
              </a:ext>
            </a:extLst>
          </p:cNvPr>
          <p:cNvSpPr>
            <a:spLocks noGrp="1"/>
          </p:cNvSpPr>
          <p:nvPr>
            <p:ph type="body" sz="quarter" idx="10"/>
          </p:nvPr>
        </p:nvSpPr>
        <p:spPr/>
        <p:txBody>
          <a:bodyPr vert="horz" lIns="0" tIns="0" rIns="0" bIns="0" rtlCol="0" anchor="t">
            <a:noAutofit/>
          </a:bodyPr>
          <a:lstStyle/>
          <a:p>
            <a:pPr lvl="0"/>
            <a:r>
              <a:rPr lang="en-US" dirty="0"/>
              <a:t>HOW TO USE GENERATIVE DESIGN TOOLS TO ADVANCE ARCHITECTURAL DESIGN PROCESSES.</a:t>
            </a:r>
          </a:p>
          <a:p>
            <a:endParaRPr lang="en-US" dirty="0"/>
          </a:p>
        </p:txBody>
      </p:sp>
    </p:spTree>
    <p:extLst>
      <p:ext uri="{BB962C8B-B14F-4D97-AF65-F5344CB8AC3E}">
        <p14:creationId xmlns:p14="http://schemas.microsoft.com/office/powerpoint/2010/main" val="205281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Manual "optimization"</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efineryRankByFilterAndSort">
            <a:hlinkClick r:id="" action="ppaction://media"/>
            <a:extLst>
              <a:ext uri="{FF2B5EF4-FFF2-40B4-BE49-F238E27FC236}">
                <a16:creationId xmlns:a16="http://schemas.microsoft.com/office/drawing/2014/main" id="{9E58B878-224C-4B1B-BB78-84A7375417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3319" y="381001"/>
            <a:ext cx="8488551" cy="6100911"/>
          </a:xfrm>
          <a:prstGeom prst="rect">
            <a:avLst/>
          </a:prstGeom>
        </p:spPr>
      </p:pic>
    </p:spTree>
    <p:extLst>
      <p:ext uri="{BB962C8B-B14F-4D97-AF65-F5344CB8AC3E}">
        <p14:creationId xmlns:p14="http://schemas.microsoft.com/office/powerpoint/2010/main" val="365519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4508-C6F8-484C-883C-A93FCB778439}"/>
              </a:ext>
            </a:extLst>
          </p:cNvPr>
          <p:cNvSpPr>
            <a:spLocks noGrp="1"/>
          </p:cNvSpPr>
          <p:nvPr>
            <p:ph type="title"/>
          </p:nvPr>
        </p:nvSpPr>
        <p:spPr/>
        <p:txBody>
          <a:bodyPr/>
          <a:lstStyle/>
          <a:p>
            <a:r>
              <a:rPr lang="en-US"/>
              <a:t>3. Evolve</a:t>
            </a:r>
          </a:p>
        </p:txBody>
      </p:sp>
      <p:pic>
        <p:nvPicPr>
          <p:cNvPr id="3" name="Picture 2">
            <a:extLst>
              <a:ext uri="{FF2B5EF4-FFF2-40B4-BE49-F238E27FC236}">
                <a16:creationId xmlns:a16="http://schemas.microsoft.com/office/drawing/2014/main" id="{5667048E-A331-4492-9D36-023A4AA4BE49}"/>
              </a:ext>
            </a:extLst>
          </p:cNvPr>
          <p:cNvPicPr>
            <a:picLocks noChangeAspect="1"/>
          </p:cNvPicPr>
          <p:nvPr/>
        </p:nvPicPr>
        <p:blipFill>
          <a:blip r:embed="rId2"/>
          <a:stretch>
            <a:fillRect/>
          </a:stretch>
        </p:blipFill>
        <p:spPr>
          <a:xfrm>
            <a:off x="2866768" y="2686880"/>
            <a:ext cx="6096000" cy="1226011"/>
          </a:xfrm>
          <a:prstGeom prst="rect">
            <a:avLst/>
          </a:prstGeom>
        </p:spPr>
      </p:pic>
      <p:pic>
        <p:nvPicPr>
          <p:cNvPr id="4" name="Picture 3">
            <a:extLst>
              <a:ext uri="{FF2B5EF4-FFF2-40B4-BE49-F238E27FC236}">
                <a16:creationId xmlns:a16="http://schemas.microsoft.com/office/drawing/2014/main" id="{C4B995E5-249F-4236-B190-F5085D21BEB0}"/>
              </a:ext>
            </a:extLst>
          </p:cNvPr>
          <p:cNvPicPr>
            <a:picLocks noChangeAspect="1"/>
          </p:cNvPicPr>
          <p:nvPr/>
        </p:nvPicPr>
        <p:blipFill>
          <a:blip r:embed="rId3"/>
          <a:stretch>
            <a:fillRect/>
          </a:stretch>
        </p:blipFill>
        <p:spPr>
          <a:xfrm>
            <a:off x="2866768" y="4402448"/>
            <a:ext cx="2292096" cy="458419"/>
          </a:xfrm>
          <a:prstGeom prst="rect">
            <a:avLst/>
          </a:prstGeom>
        </p:spPr>
      </p:pic>
      <p:pic>
        <p:nvPicPr>
          <p:cNvPr id="5" name="Picture 4">
            <a:extLst>
              <a:ext uri="{FF2B5EF4-FFF2-40B4-BE49-F238E27FC236}">
                <a16:creationId xmlns:a16="http://schemas.microsoft.com/office/drawing/2014/main" id="{95D6C748-6153-4F45-A2A2-8CD0845FCE86}"/>
              </a:ext>
            </a:extLst>
          </p:cNvPr>
          <p:cNvPicPr>
            <a:picLocks noChangeAspect="1"/>
          </p:cNvPicPr>
          <p:nvPr/>
        </p:nvPicPr>
        <p:blipFill>
          <a:blip r:embed="rId4"/>
          <a:stretch>
            <a:fillRect/>
          </a:stretch>
        </p:blipFill>
        <p:spPr>
          <a:xfrm>
            <a:off x="2866768" y="2240995"/>
            <a:ext cx="2292096" cy="460980"/>
          </a:xfrm>
          <a:prstGeom prst="rect">
            <a:avLst/>
          </a:prstGeom>
        </p:spPr>
      </p:pic>
      <p:pic>
        <p:nvPicPr>
          <p:cNvPr id="6" name="Picture 5">
            <a:extLst>
              <a:ext uri="{FF2B5EF4-FFF2-40B4-BE49-F238E27FC236}">
                <a16:creationId xmlns:a16="http://schemas.microsoft.com/office/drawing/2014/main" id="{755C5E88-9D5D-4EB7-970A-B398A17EE5FC}"/>
              </a:ext>
            </a:extLst>
          </p:cNvPr>
          <p:cNvPicPr>
            <a:picLocks noChangeAspect="1"/>
          </p:cNvPicPr>
          <p:nvPr/>
        </p:nvPicPr>
        <p:blipFill>
          <a:blip r:embed="rId5"/>
          <a:stretch>
            <a:fillRect/>
          </a:stretch>
        </p:blipFill>
        <p:spPr>
          <a:xfrm>
            <a:off x="2866768" y="1767482"/>
            <a:ext cx="2292096" cy="460980"/>
          </a:xfrm>
          <a:prstGeom prst="rect">
            <a:avLst/>
          </a:prstGeom>
        </p:spPr>
      </p:pic>
      <p:pic>
        <p:nvPicPr>
          <p:cNvPr id="8" name="Picture 7">
            <a:extLst>
              <a:ext uri="{FF2B5EF4-FFF2-40B4-BE49-F238E27FC236}">
                <a16:creationId xmlns:a16="http://schemas.microsoft.com/office/drawing/2014/main" id="{5D6FA027-1B1D-4113-AD8D-D6A8A1715FCF}"/>
              </a:ext>
            </a:extLst>
          </p:cNvPr>
          <p:cNvPicPr>
            <a:picLocks noChangeAspect="1"/>
          </p:cNvPicPr>
          <p:nvPr/>
        </p:nvPicPr>
        <p:blipFill>
          <a:blip r:embed="rId6"/>
          <a:stretch>
            <a:fillRect/>
          </a:stretch>
        </p:blipFill>
        <p:spPr>
          <a:xfrm>
            <a:off x="2866768" y="3928460"/>
            <a:ext cx="2292096" cy="458419"/>
          </a:xfrm>
          <a:prstGeom prst="rect">
            <a:avLst/>
          </a:prstGeom>
        </p:spPr>
      </p:pic>
      <p:pic>
        <p:nvPicPr>
          <p:cNvPr id="9" name="Picture 8">
            <a:extLst>
              <a:ext uri="{FF2B5EF4-FFF2-40B4-BE49-F238E27FC236}">
                <a16:creationId xmlns:a16="http://schemas.microsoft.com/office/drawing/2014/main" id="{7BB1AA57-C70A-44B6-8C91-3A81A51B2F8F}"/>
              </a:ext>
            </a:extLst>
          </p:cNvPr>
          <p:cNvPicPr>
            <a:picLocks noChangeAspect="1"/>
          </p:cNvPicPr>
          <p:nvPr/>
        </p:nvPicPr>
        <p:blipFill>
          <a:blip r:embed="rId7"/>
          <a:stretch>
            <a:fillRect/>
          </a:stretch>
        </p:blipFill>
        <p:spPr>
          <a:xfrm>
            <a:off x="2866768" y="1296529"/>
            <a:ext cx="2292096" cy="458419"/>
          </a:xfrm>
          <a:prstGeom prst="rect">
            <a:avLst/>
          </a:prstGeom>
        </p:spPr>
      </p:pic>
    </p:spTree>
    <p:extLst>
      <p:ext uri="{BB962C8B-B14F-4D97-AF65-F5344CB8AC3E}">
        <p14:creationId xmlns:p14="http://schemas.microsoft.com/office/powerpoint/2010/main" val="2165060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AB59E-9859-42A1-8538-E0FC0831244D}"/>
              </a:ext>
            </a:extLst>
          </p:cNvPr>
          <p:cNvSpPr>
            <a:spLocks noGrp="1"/>
          </p:cNvSpPr>
          <p:nvPr>
            <p:ph idx="1"/>
          </p:nvPr>
        </p:nvSpPr>
        <p:spPr>
          <a:xfrm>
            <a:off x="406399" y="1498600"/>
            <a:ext cx="4243092" cy="5181600"/>
          </a:xfrm>
        </p:spPr>
        <p:txBody>
          <a:bodyPr/>
          <a:lstStyle/>
          <a:p>
            <a:pPr lvl="1"/>
            <a:r>
              <a:rPr lang="en-US"/>
              <a:t>Output goals</a:t>
            </a:r>
          </a:p>
          <a:p>
            <a:pPr lvl="1"/>
            <a:r>
              <a:rPr lang="en-US"/>
              <a:t>Population size</a:t>
            </a:r>
          </a:p>
          <a:p>
            <a:pPr lvl="1"/>
            <a:r>
              <a:rPr lang="en-US"/>
              <a:t>Generation size</a:t>
            </a:r>
          </a:p>
          <a:p>
            <a:pPr lvl="1"/>
            <a:r>
              <a:rPr lang="en-US"/>
              <a:t>Seed</a:t>
            </a:r>
          </a:p>
          <a:p>
            <a:pPr lvl="1"/>
            <a:endParaRPr lang="en-US"/>
          </a:p>
          <a:p>
            <a:pPr lvl="1"/>
            <a:endParaRPr lang="en-US"/>
          </a:p>
        </p:txBody>
      </p:sp>
      <p:sp>
        <p:nvSpPr>
          <p:cNvPr id="4" name="Text Placeholder 3">
            <a:extLst>
              <a:ext uri="{FF2B5EF4-FFF2-40B4-BE49-F238E27FC236}">
                <a16:creationId xmlns:a16="http://schemas.microsoft.com/office/drawing/2014/main" id="{613EB0A1-F69A-4835-8CD5-D084EB3649C2}"/>
              </a:ext>
            </a:extLst>
          </p:cNvPr>
          <p:cNvSpPr>
            <a:spLocks noGrp="1"/>
          </p:cNvSpPr>
          <p:nvPr>
            <p:ph type="body" sz="quarter" idx="10"/>
          </p:nvPr>
        </p:nvSpPr>
        <p:spPr/>
        <p:txBody>
          <a:bodyPr/>
          <a:lstStyle/>
          <a:p>
            <a:r>
              <a:rPr lang="en-US" dirty="0"/>
              <a:t>Parameters that effect the algorithm</a:t>
            </a:r>
          </a:p>
        </p:txBody>
      </p:sp>
      <p:pic>
        <p:nvPicPr>
          <p:cNvPr id="5" name="Picture 4">
            <a:extLst>
              <a:ext uri="{FF2B5EF4-FFF2-40B4-BE49-F238E27FC236}">
                <a16:creationId xmlns:a16="http://schemas.microsoft.com/office/drawing/2014/main" id="{78126969-7070-45AC-886D-B3FADF47D383}"/>
              </a:ext>
            </a:extLst>
          </p:cNvPr>
          <p:cNvPicPr>
            <a:picLocks noChangeAspect="1"/>
          </p:cNvPicPr>
          <p:nvPr/>
        </p:nvPicPr>
        <p:blipFill>
          <a:blip r:embed="rId3"/>
          <a:stretch>
            <a:fillRect/>
          </a:stretch>
        </p:blipFill>
        <p:spPr>
          <a:xfrm>
            <a:off x="406400" y="428021"/>
            <a:ext cx="2292096" cy="460980"/>
          </a:xfrm>
          <a:prstGeom prst="rect">
            <a:avLst/>
          </a:prstGeom>
        </p:spPr>
      </p:pic>
      <p:pic>
        <p:nvPicPr>
          <p:cNvPr id="6" name="Picture 5">
            <a:extLst>
              <a:ext uri="{FF2B5EF4-FFF2-40B4-BE49-F238E27FC236}">
                <a16:creationId xmlns:a16="http://schemas.microsoft.com/office/drawing/2014/main" id="{C3257D35-06F3-4E26-A4FB-104740B1A378}"/>
              </a:ext>
            </a:extLst>
          </p:cNvPr>
          <p:cNvPicPr>
            <a:picLocks noChangeAspect="1"/>
          </p:cNvPicPr>
          <p:nvPr/>
        </p:nvPicPr>
        <p:blipFill rotWithShape="1">
          <a:blip r:embed="rId4"/>
          <a:srcRect l="28240" t="13954" r="15677" b="4947"/>
          <a:stretch/>
        </p:blipFill>
        <p:spPr>
          <a:xfrm>
            <a:off x="5608321" y="0"/>
            <a:ext cx="6583679" cy="6858000"/>
          </a:xfrm>
          <a:prstGeom prst="rect">
            <a:avLst/>
          </a:prstGeom>
        </p:spPr>
      </p:pic>
      <p:sp>
        <p:nvSpPr>
          <p:cNvPr id="9" name="Rectangle 8">
            <a:extLst>
              <a:ext uri="{FF2B5EF4-FFF2-40B4-BE49-F238E27FC236}">
                <a16:creationId xmlns:a16="http://schemas.microsoft.com/office/drawing/2014/main" id="{4C6CD6BA-14C5-4996-93BE-4ACF8687B474}"/>
              </a:ext>
            </a:extLst>
          </p:cNvPr>
          <p:cNvSpPr/>
          <p:nvPr/>
        </p:nvSpPr>
        <p:spPr>
          <a:xfrm>
            <a:off x="9989235" y="1829078"/>
            <a:ext cx="2035533" cy="1537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854153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Refinery optimization</a:t>
            </a:r>
          </a:p>
        </p:txBody>
      </p:sp>
      <p:pic>
        <p:nvPicPr>
          <p:cNvPr id="3" name="3Box-100x100OptimizationRun">
            <a:hlinkClick r:id="" action="ppaction://media"/>
            <a:extLst>
              <a:ext uri="{FF2B5EF4-FFF2-40B4-BE49-F238E27FC236}">
                <a16:creationId xmlns:a16="http://schemas.microsoft.com/office/drawing/2014/main" id="{FE9BC0FD-E4AA-4B16-82C8-DEFADD93ED35}"/>
              </a:ext>
            </a:extLst>
          </p:cNvPr>
          <p:cNvPicPr>
            <a:picLocks noChangeAspect="1"/>
          </p:cNvPicPr>
          <p:nvPr>
            <a:videoFile r:link="rId1"/>
            <p:extLst>
              <p:ext uri="{DAA4B4D4-6D71-4841-9C94-3DE7FCFB9230}">
                <p14:media xmlns:p14="http://schemas.microsoft.com/office/powerpoint/2010/main" r:embed="rId2">
                  <p14:trim end="7076.3333"/>
                </p14:media>
              </p:ext>
            </p:extLst>
          </p:nvPr>
        </p:nvPicPr>
        <p:blipFill>
          <a:blip r:embed="rId4"/>
          <a:stretch>
            <a:fillRect/>
          </a:stretch>
        </p:blipFill>
        <p:spPr>
          <a:xfrm>
            <a:off x="2997462" y="381000"/>
            <a:ext cx="8481719" cy="6096000"/>
          </a:xfrm>
          <a:prstGeom prst="rect">
            <a:avLst/>
          </a:prstGeom>
        </p:spPr>
      </p:pic>
      <p:pic>
        <p:nvPicPr>
          <p:cNvPr id="7" name="Picture 6">
            <a:extLst>
              <a:ext uri="{FF2B5EF4-FFF2-40B4-BE49-F238E27FC236}">
                <a16:creationId xmlns:a16="http://schemas.microsoft.com/office/drawing/2014/main" id="{6A88BC16-D495-4B1A-BD63-E8746CD094FF}"/>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2323898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dirty="0"/>
              <a:t>Refinery randomization vs. optimization</a:t>
            </a:r>
          </a:p>
        </p:txBody>
      </p:sp>
      <p:pic>
        <p:nvPicPr>
          <p:cNvPr id="3" name="Picture 2">
            <a:extLst>
              <a:ext uri="{FF2B5EF4-FFF2-40B4-BE49-F238E27FC236}">
                <a16:creationId xmlns:a16="http://schemas.microsoft.com/office/drawing/2014/main" id="{D20A6867-882A-4885-A05C-F8C34C07AD7D}"/>
              </a:ext>
            </a:extLst>
          </p:cNvPr>
          <p:cNvPicPr>
            <a:picLocks noChangeAspect="1"/>
          </p:cNvPicPr>
          <p:nvPr/>
        </p:nvPicPr>
        <p:blipFill>
          <a:blip r:embed="rId3"/>
          <a:stretch>
            <a:fillRect/>
          </a:stretch>
        </p:blipFill>
        <p:spPr>
          <a:xfrm>
            <a:off x="192869" y="1451580"/>
            <a:ext cx="5889715" cy="4242768"/>
          </a:xfrm>
          <a:prstGeom prst="rect">
            <a:avLst/>
          </a:prstGeom>
        </p:spPr>
      </p:pic>
      <p:pic>
        <p:nvPicPr>
          <p:cNvPr id="5" name="Picture 4">
            <a:extLst>
              <a:ext uri="{FF2B5EF4-FFF2-40B4-BE49-F238E27FC236}">
                <a16:creationId xmlns:a16="http://schemas.microsoft.com/office/drawing/2014/main" id="{42203A70-0A98-4690-BE7B-9DE216EB1658}"/>
              </a:ext>
            </a:extLst>
          </p:cNvPr>
          <p:cNvPicPr>
            <a:picLocks noChangeAspect="1"/>
          </p:cNvPicPr>
          <p:nvPr/>
        </p:nvPicPr>
        <p:blipFill>
          <a:blip r:embed="rId4"/>
          <a:stretch>
            <a:fillRect/>
          </a:stretch>
        </p:blipFill>
        <p:spPr>
          <a:xfrm>
            <a:off x="6167579" y="1439728"/>
            <a:ext cx="5936973" cy="4267200"/>
          </a:xfrm>
          <a:prstGeom prst="rect">
            <a:avLst/>
          </a:prstGeom>
        </p:spPr>
      </p:pic>
      <p:sp>
        <p:nvSpPr>
          <p:cNvPr id="7" name="TextBox 6">
            <a:extLst>
              <a:ext uri="{FF2B5EF4-FFF2-40B4-BE49-F238E27FC236}">
                <a16:creationId xmlns:a16="http://schemas.microsoft.com/office/drawing/2014/main" id="{B344C140-AF8E-4C54-89FD-8D736F79A650}"/>
              </a:ext>
            </a:extLst>
          </p:cNvPr>
          <p:cNvSpPr txBox="1"/>
          <p:nvPr/>
        </p:nvSpPr>
        <p:spPr>
          <a:xfrm>
            <a:off x="1742699" y="5820476"/>
            <a:ext cx="3388543"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40 random runs – 10 sec</a:t>
            </a:r>
          </a:p>
        </p:txBody>
      </p:sp>
      <p:sp>
        <p:nvSpPr>
          <p:cNvPr id="10" name="TextBox 9">
            <a:extLst>
              <a:ext uri="{FF2B5EF4-FFF2-40B4-BE49-F238E27FC236}">
                <a16:creationId xmlns:a16="http://schemas.microsoft.com/office/drawing/2014/main" id="{42B85044-168F-427F-8B78-0AB2BE8982BD}"/>
              </a:ext>
            </a:extLst>
          </p:cNvPr>
          <p:cNvSpPr txBox="1"/>
          <p:nvPr/>
        </p:nvSpPr>
        <p:spPr>
          <a:xfrm>
            <a:off x="6795716" y="5820476"/>
            <a:ext cx="4053099"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100x100 optimization – 4 min</a:t>
            </a:r>
          </a:p>
        </p:txBody>
      </p:sp>
      <p:pic>
        <p:nvPicPr>
          <p:cNvPr id="11" name="Picture 10">
            <a:extLst>
              <a:ext uri="{FF2B5EF4-FFF2-40B4-BE49-F238E27FC236}">
                <a16:creationId xmlns:a16="http://schemas.microsoft.com/office/drawing/2014/main" id="{70DC6006-5890-4BDB-B872-88E274DFE282}"/>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185861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0CED76-AFAD-415F-B582-F011EAA9AAFD}"/>
              </a:ext>
            </a:extLst>
          </p:cNvPr>
          <p:cNvPicPr>
            <a:picLocks noChangeAspect="1"/>
          </p:cNvPicPr>
          <p:nvPr/>
        </p:nvPicPr>
        <p:blipFill>
          <a:blip r:embed="rId2"/>
          <a:stretch>
            <a:fillRect/>
          </a:stretch>
        </p:blipFill>
        <p:spPr>
          <a:xfrm>
            <a:off x="3387343" y="3143647"/>
            <a:ext cx="6096000" cy="1219199"/>
          </a:xfrm>
          <a:prstGeom prst="rect">
            <a:avLst/>
          </a:prstGeom>
        </p:spPr>
      </p:pic>
      <p:pic>
        <p:nvPicPr>
          <p:cNvPr id="3" name="Picture 2">
            <a:extLst>
              <a:ext uri="{FF2B5EF4-FFF2-40B4-BE49-F238E27FC236}">
                <a16:creationId xmlns:a16="http://schemas.microsoft.com/office/drawing/2014/main" id="{9D01FC98-72EC-4188-B0EB-B898AE94D3BA}"/>
              </a:ext>
            </a:extLst>
          </p:cNvPr>
          <p:cNvPicPr>
            <a:picLocks noChangeAspect="1"/>
          </p:cNvPicPr>
          <p:nvPr/>
        </p:nvPicPr>
        <p:blipFill>
          <a:blip r:embed="rId3"/>
          <a:stretch>
            <a:fillRect/>
          </a:stretch>
        </p:blipFill>
        <p:spPr>
          <a:xfrm>
            <a:off x="3387343" y="4362845"/>
            <a:ext cx="2292096" cy="458419"/>
          </a:xfrm>
          <a:prstGeom prst="rect">
            <a:avLst/>
          </a:prstGeom>
        </p:spPr>
      </p:pic>
      <p:pic>
        <p:nvPicPr>
          <p:cNvPr id="4" name="Picture 3">
            <a:extLst>
              <a:ext uri="{FF2B5EF4-FFF2-40B4-BE49-F238E27FC236}">
                <a16:creationId xmlns:a16="http://schemas.microsoft.com/office/drawing/2014/main" id="{FDD3B856-6251-4F52-B915-E60B8689CFE2}"/>
              </a:ext>
            </a:extLst>
          </p:cNvPr>
          <p:cNvPicPr>
            <a:picLocks noChangeAspect="1"/>
          </p:cNvPicPr>
          <p:nvPr/>
        </p:nvPicPr>
        <p:blipFill>
          <a:blip r:embed="rId4"/>
          <a:stretch>
            <a:fillRect/>
          </a:stretch>
        </p:blipFill>
        <p:spPr>
          <a:xfrm>
            <a:off x="3387343" y="2189439"/>
            <a:ext cx="2292096" cy="460980"/>
          </a:xfrm>
          <a:prstGeom prst="rect">
            <a:avLst/>
          </a:prstGeom>
        </p:spPr>
      </p:pic>
      <p:pic>
        <p:nvPicPr>
          <p:cNvPr id="5" name="Picture 4">
            <a:extLst>
              <a:ext uri="{FF2B5EF4-FFF2-40B4-BE49-F238E27FC236}">
                <a16:creationId xmlns:a16="http://schemas.microsoft.com/office/drawing/2014/main" id="{8F9FDDE4-8823-4955-A38A-E28E71955FEB}"/>
              </a:ext>
            </a:extLst>
          </p:cNvPr>
          <p:cNvPicPr>
            <a:picLocks noChangeAspect="1"/>
          </p:cNvPicPr>
          <p:nvPr/>
        </p:nvPicPr>
        <p:blipFill>
          <a:blip r:embed="rId5"/>
          <a:stretch>
            <a:fillRect/>
          </a:stretch>
        </p:blipFill>
        <p:spPr>
          <a:xfrm>
            <a:off x="3387343" y="1715926"/>
            <a:ext cx="2292096" cy="460980"/>
          </a:xfrm>
          <a:prstGeom prst="rect">
            <a:avLst/>
          </a:prstGeom>
        </p:spPr>
      </p:pic>
      <p:pic>
        <p:nvPicPr>
          <p:cNvPr id="7" name="Picture 6">
            <a:extLst>
              <a:ext uri="{FF2B5EF4-FFF2-40B4-BE49-F238E27FC236}">
                <a16:creationId xmlns:a16="http://schemas.microsoft.com/office/drawing/2014/main" id="{E493234F-F71E-4B78-807E-7CCFF9CB94B3}"/>
              </a:ext>
            </a:extLst>
          </p:cNvPr>
          <p:cNvPicPr>
            <a:picLocks noChangeAspect="1"/>
          </p:cNvPicPr>
          <p:nvPr/>
        </p:nvPicPr>
        <p:blipFill>
          <a:blip r:embed="rId6"/>
          <a:stretch>
            <a:fillRect/>
          </a:stretch>
        </p:blipFill>
        <p:spPr>
          <a:xfrm>
            <a:off x="3387343" y="2682667"/>
            <a:ext cx="2292096" cy="460980"/>
          </a:xfrm>
          <a:prstGeom prst="rect">
            <a:avLst/>
          </a:prstGeom>
        </p:spPr>
      </p:pic>
      <p:pic>
        <p:nvPicPr>
          <p:cNvPr id="9" name="Picture 8">
            <a:extLst>
              <a:ext uri="{FF2B5EF4-FFF2-40B4-BE49-F238E27FC236}">
                <a16:creationId xmlns:a16="http://schemas.microsoft.com/office/drawing/2014/main" id="{9A716D11-8493-48E5-A826-9070F41150E9}"/>
              </a:ext>
            </a:extLst>
          </p:cNvPr>
          <p:cNvPicPr>
            <a:picLocks noChangeAspect="1"/>
          </p:cNvPicPr>
          <p:nvPr/>
        </p:nvPicPr>
        <p:blipFill>
          <a:blip r:embed="rId7"/>
          <a:stretch>
            <a:fillRect/>
          </a:stretch>
        </p:blipFill>
        <p:spPr>
          <a:xfrm>
            <a:off x="3387343" y="1244973"/>
            <a:ext cx="2292096" cy="458419"/>
          </a:xfrm>
          <a:prstGeom prst="rect">
            <a:avLst/>
          </a:prstGeom>
        </p:spPr>
      </p:pic>
    </p:spTree>
    <p:extLst>
      <p:ext uri="{BB962C8B-B14F-4D97-AF65-F5344CB8AC3E}">
        <p14:creationId xmlns:p14="http://schemas.microsoft.com/office/powerpoint/2010/main" val="888946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53B2B5D-D14E-4288-82BA-CD7BAB8E72E0}"/>
              </a:ext>
            </a:extLst>
          </p:cNvPr>
          <p:cNvSpPr>
            <a:spLocks noGrp="1"/>
          </p:cNvSpPr>
          <p:nvPr>
            <p:ph type="body" sz="quarter" idx="10"/>
          </p:nvPr>
        </p:nvSpPr>
        <p:spPr/>
        <p:txBody>
          <a:bodyPr vert="horz" lIns="0" tIns="0" rIns="0" bIns="0" rtlCol="0" anchor="t">
            <a:noAutofit/>
          </a:bodyPr>
          <a:lstStyle/>
          <a:p>
            <a:r>
              <a:rPr lang="en-US" sz="1867" dirty="0"/>
              <a:t>Refinery Explore UI</a:t>
            </a:r>
          </a:p>
        </p:txBody>
      </p:sp>
      <p:pic>
        <p:nvPicPr>
          <p:cNvPr id="7" name="Picture 6">
            <a:extLst>
              <a:ext uri="{FF2B5EF4-FFF2-40B4-BE49-F238E27FC236}">
                <a16:creationId xmlns:a16="http://schemas.microsoft.com/office/drawing/2014/main" id="{FC646FFB-2F65-4740-B9E2-7023EBD107E6}"/>
              </a:ext>
            </a:extLst>
          </p:cNvPr>
          <p:cNvPicPr>
            <a:picLocks noChangeAspect="1"/>
          </p:cNvPicPr>
          <p:nvPr/>
        </p:nvPicPr>
        <p:blipFill>
          <a:blip r:embed="rId4"/>
          <a:stretch>
            <a:fillRect/>
          </a:stretch>
        </p:blipFill>
        <p:spPr>
          <a:xfrm>
            <a:off x="340963" y="428020"/>
            <a:ext cx="2292096" cy="458419"/>
          </a:xfrm>
          <a:prstGeom prst="rect">
            <a:avLst/>
          </a:prstGeom>
        </p:spPr>
      </p:pic>
      <p:pic>
        <p:nvPicPr>
          <p:cNvPr id="2" name="RefineryExplore">
            <a:hlinkClick r:id="" action="ppaction://media"/>
            <a:extLst>
              <a:ext uri="{FF2B5EF4-FFF2-40B4-BE49-F238E27FC236}">
                <a16:creationId xmlns:a16="http://schemas.microsoft.com/office/drawing/2014/main" id="{E4C326DF-8D5A-48C6-811A-CE170D09F1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9547" y="428020"/>
            <a:ext cx="8481719" cy="6096000"/>
          </a:xfrm>
          <a:prstGeom prst="rect">
            <a:avLst/>
          </a:prstGeom>
        </p:spPr>
      </p:pic>
    </p:spTree>
    <p:extLst>
      <p:ext uri="{BB962C8B-B14F-4D97-AF65-F5344CB8AC3E}">
        <p14:creationId xmlns:p14="http://schemas.microsoft.com/office/powerpoint/2010/main" val="43732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942AE-C94C-4BE6-9C07-BC9A94D8D2F0}"/>
              </a:ext>
            </a:extLst>
          </p:cNvPr>
          <p:cNvPicPr>
            <a:picLocks noChangeAspect="1"/>
          </p:cNvPicPr>
          <p:nvPr/>
        </p:nvPicPr>
        <p:blipFill>
          <a:blip r:embed="rId2"/>
          <a:stretch>
            <a:fillRect/>
          </a:stretch>
        </p:blipFill>
        <p:spPr>
          <a:xfrm>
            <a:off x="3048000" y="3494438"/>
            <a:ext cx="6096000" cy="1219199"/>
          </a:xfrm>
          <a:prstGeom prst="rect">
            <a:avLst/>
          </a:prstGeom>
        </p:spPr>
      </p:pic>
      <p:pic>
        <p:nvPicPr>
          <p:cNvPr id="5" name="Picture 4">
            <a:extLst>
              <a:ext uri="{FF2B5EF4-FFF2-40B4-BE49-F238E27FC236}">
                <a16:creationId xmlns:a16="http://schemas.microsoft.com/office/drawing/2014/main" id="{B1DF6592-C4A4-4506-AF92-E648D8AB2422}"/>
              </a:ext>
            </a:extLst>
          </p:cNvPr>
          <p:cNvPicPr>
            <a:picLocks noChangeAspect="1"/>
          </p:cNvPicPr>
          <p:nvPr/>
        </p:nvPicPr>
        <p:blipFill>
          <a:blip r:embed="rId3"/>
          <a:stretch>
            <a:fillRect/>
          </a:stretch>
        </p:blipFill>
        <p:spPr>
          <a:xfrm>
            <a:off x="3082096" y="2043054"/>
            <a:ext cx="2292096" cy="460980"/>
          </a:xfrm>
          <a:prstGeom prst="rect">
            <a:avLst/>
          </a:prstGeom>
        </p:spPr>
      </p:pic>
      <p:pic>
        <p:nvPicPr>
          <p:cNvPr id="6" name="Picture 5">
            <a:extLst>
              <a:ext uri="{FF2B5EF4-FFF2-40B4-BE49-F238E27FC236}">
                <a16:creationId xmlns:a16="http://schemas.microsoft.com/office/drawing/2014/main" id="{4C130B88-ECF2-4FFA-B66C-EAD9872E7513}"/>
              </a:ext>
            </a:extLst>
          </p:cNvPr>
          <p:cNvPicPr>
            <a:picLocks noChangeAspect="1"/>
          </p:cNvPicPr>
          <p:nvPr/>
        </p:nvPicPr>
        <p:blipFill>
          <a:blip r:embed="rId4"/>
          <a:stretch>
            <a:fillRect/>
          </a:stretch>
        </p:blipFill>
        <p:spPr>
          <a:xfrm>
            <a:off x="3082096" y="1569541"/>
            <a:ext cx="2292096" cy="460980"/>
          </a:xfrm>
          <a:prstGeom prst="rect">
            <a:avLst/>
          </a:prstGeom>
        </p:spPr>
      </p:pic>
      <p:pic>
        <p:nvPicPr>
          <p:cNvPr id="7" name="Picture 6">
            <a:extLst>
              <a:ext uri="{FF2B5EF4-FFF2-40B4-BE49-F238E27FC236}">
                <a16:creationId xmlns:a16="http://schemas.microsoft.com/office/drawing/2014/main" id="{974B1E91-332F-4852-BCA8-D31AE671FF8D}"/>
              </a:ext>
            </a:extLst>
          </p:cNvPr>
          <p:cNvPicPr>
            <a:picLocks noChangeAspect="1"/>
          </p:cNvPicPr>
          <p:nvPr/>
        </p:nvPicPr>
        <p:blipFill>
          <a:blip r:embed="rId5"/>
          <a:stretch>
            <a:fillRect/>
          </a:stretch>
        </p:blipFill>
        <p:spPr>
          <a:xfrm>
            <a:off x="3082096" y="2536282"/>
            <a:ext cx="2292096" cy="460980"/>
          </a:xfrm>
          <a:prstGeom prst="rect">
            <a:avLst/>
          </a:prstGeom>
        </p:spPr>
      </p:pic>
      <p:pic>
        <p:nvPicPr>
          <p:cNvPr id="8" name="Picture 7">
            <a:extLst>
              <a:ext uri="{FF2B5EF4-FFF2-40B4-BE49-F238E27FC236}">
                <a16:creationId xmlns:a16="http://schemas.microsoft.com/office/drawing/2014/main" id="{026C5E9F-A607-4FEB-9E9C-BFE4B9CBDC3A}"/>
              </a:ext>
            </a:extLst>
          </p:cNvPr>
          <p:cNvPicPr>
            <a:picLocks noChangeAspect="1"/>
          </p:cNvPicPr>
          <p:nvPr/>
        </p:nvPicPr>
        <p:blipFill>
          <a:blip r:embed="rId6"/>
          <a:stretch>
            <a:fillRect/>
          </a:stretch>
        </p:blipFill>
        <p:spPr>
          <a:xfrm>
            <a:off x="3048000" y="3036019"/>
            <a:ext cx="2292096" cy="458419"/>
          </a:xfrm>
          <a:prstGeom prst="rect">
            <a:avLst/>
          </a:prstGeom>
        </p:spPr>
      </p:pic>
      <p:pic>
        <p:nvPicPr>
          <p:cNvPr id="9" name="Picture 8">
            <a:extLst>
              <a:ext uri="{FF2B5EF4-FFF2-40B4-BE49-F238E27FC236}">
                <a16:creationId xmlns:a16="http://schemas.microsoft.com/office/drawing/2014/main" id="{882BE1CD-2B70-455E-A82F-2ADB14A13941}"/>
              </a:ext>
            </a:extLst>
          </p:cNvPr>
          <p:cNvPicPr>
            <a:picLocks noChangeAspect="1"/>
          </p:cNvPicPr>
          <p:nvPr/>
        </p:nvPicPr>
        <p:blipFill>
          <a:blip r:embed="rId7"/>
          <a:stretch>
            <a:fillRect/>
          </a:stretch>
        </p:blipFill>
        <p:spPr>
          <a:xfrm>
            <a:off x="3082096" y="1098588"/>
            <a:ext cx="2292096" cy="458419"/>
          </a:xfrm>
          <a:prstGeom prst="rect">
            <a:avLst/>
          </a:prstGeom>
        </p:spPr>
      </p:pic>
    </p:spTree>
    <p:extLst>
      <p:ext uri="{BB962C8B-B14F-4D97-AF65-F5344CB8AC3E}">
        <p14:creationId xmlns:p14="http://schemas.microsoft.com/office/powerpoint/2010/main" val="185658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C5233-E425-484F-A6EB-9BB2BBB11C00}"/>
              </a:ext>
            </a:extLst>
          </p:cNvPr>
          <p:cNvPicPr>
            <a:picLocks noChangeAspect="1"/>
          </p:cNvPicPr>
          <p:nvPr/>
        </p:nvPicPr>
        <p:blipFill>
          <a:blip r:embed="rId3"/>
          <a:stretch>
            <a:fillRect/>
          </a:stretch>
        </p:blipFill>
        <p:spPr>
          <a:xfrm>
            <a:off x="1494845" y="0"/>
            <a:ext cx="9891612" cy="6411229"/>
          </a:xfrm>
          <a:prstGeom prst="rect">
            <a:avLst/>
          </a:prstGeom>
        </p:spPr>
      </p:pic>
      <p:sp>
        <p:nvSpPr>
          <p:cNvPr id="6" name="Rectangle: Rounded Corners 5">
            <a:extLst>
              <a:ext uri="{FF2B5EF4-FFF2-40B4-BE49-F238E27FC236}">
                <a16:creationId xmlns:a16="http://schemas.microsoft.com/office/drawing/2014/main" id="{41201D77-60C6-4D8A-934D-340CDAC3BC86}"/>
              </a:ext>
            </a:extLst>
          </p:cNvPr>
          <p:cNvSpPr/>
          <p:nvPr/>
        </p:nvSpPr>
        <p:spPr>
          <a:xfrm>
            <a:off x="3848323" y="3095708"/>
            <a:ext cx="7453131" cy="1110043"/>
          </a:xfrm>
          <a:prstGeom prst="roundRect">
            <a:avLst>
              <a:gd name="adj" fmla="val 6061"/>
            </a:avLst>
          </a:prstGeom>
          <a:no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4280518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70322-90DA-4596-9D83-3714207D0C85}"/>
              </a:ext>
            </a:extLst>
          </p:cNvPr>
          <p:cNvPicPr>
            <a:picLocks noChangeAspect="1"/>
          </p:cNvPicPr>
          <p:nvPr/>
        </p:nvPicPr>
        <p:blipFill>
          <a:blip r:embed="rId2"/>
          <a:stretch>
            <a:fillRect/>
          </a:stretch>
        </p:blipFill>
        <p:spPr>
          <a:xfrm>
            <a:off x="275646" y="0"/>
            <a:ext cx="11640709" cy="6305384"/>
          </a:xfrm>
          <a:prstGeom prst="rect">
            <a:avLst/>
          </a:prstGeom>
        </p:spPr>
      </p:pic>
    </p:spTree>
    <p:extLst>
      <p:ext uri="{BB962C8B-B14F-4D97-AF65-F5344CB8AC3E}">
        <p14:creationId xmlns:p14="http://schemas.microsoft.com/office/powerpoint/2010/main" val="2634860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a:t>Overview</a:t>
            </a:r>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p:txBody>
          <a:bodyPr/>
          <a:lstStyle/>
          <a:p>
            <a:r>
              <a:rPr lang="en-US" dirty="0"/>
              <a:t>WHY? </a:t>
            </a:r>
          </a:p>
          <a:p>
            <a:r>
              <a:rPr lang="en-US" dirty="0"/>
              <a:t>HOW: </a:t>
            </a:r>
            <a:r>
              <a:rPr lang="en-US" dirty="0" smtClean="0"/>
              <a:t>How to define goals and metrics </a:t>
            </a:r>
            <a:endParaRPr lang="en-US" dirty="0"/>
          </a:p>
          <a:p>
            <a:r>
              <a:rPr lang="en-US" dirty="0"/>
              <a:t>HOW: </a:t>
            </a:r>
            <a:r>
              <a:rPr lang="en-US" dirty="0" smtClean="0"/>
              <a:t>Evaluator Examples</a:t>
            </a:r>
            <a:endParaRPr lang="en-US" dirty="0"/>
          </a:p>
          <a:p>
            <a:pPr lvl="1"/>
            <a:r>
              <a:rPr lang="en-US" dirty="0" smtClean="0"/>
              <a:t>Hill Climbing – What’s an Objective Function?</a:t>
            </a:r>
          </a:p>
          <a:p>
            <a:pPr lvl="1"/>
            <a:r>
              <a:rPr lang="en-US" dirty="0" smtClean="0"/>
              <a:t>Massing Study – Real-World </a:t>
            </a:r>
            <a:r>
              <a:rPr lang="en-US" dirty="0"/>
              <a:t>G</a:t>
            </a:r>
            <a:r>
              <a:rPr lang="en-US" dirty="0" smtClean="0"/>
              <a:t>oals </a:t>
            </a:r>
            <a:r>
              <a:rPr lang="en-US" dirty="0"/>
              <a:t>M</a:t>
            </a:r>
            <a:r>
              <a:rPr lang="en-US" dirty="0" smtClean="0"/>
              <a:t>ade </a:t>
            </a:r>
            <a:r>
              <a:rPr lang="en-US" dirty="0"/>
              <a:t>I</a:t>
            </a:r>
            <a:r>
              <a:rPr lang="en-US" dirty="0" smtClean="0"/>
              <a:t>nto Evaluators</a:t>
            </a:r>
          </a:p>
          <a:p>
            <a:pPr lvl="1"/>
            <a:r>
              <a:rPr lang="en-US" dirty="0" smtClean="0"/>
              <a:t>Solar Analysis – Using Simulation Results</a:t>
            </a:r>
            <a:endParaRPr lang="en-US" dirty="0"/>
          </a:p>
          <a:p>
            <a:pPr lvl="1"/>
            <a:r>
              <a:rPr lang="en-US" dirty="0" smtClean="0"/>
              <a:t>Desk Layout – More Evaluators</a:t>
            </a:r>
            <a:endParaRPr lang="en-US" dirty="0"/>
          </a:p>
          <a:p>
            <a:r>
              <a:rPr lang="en-US" dirty="0"/>
              <a:t>Questions</a:t>
            </a:r>
          </a:p>
          <a:p>
            <a:pPr marL="0" indent="0">
              <a:buNone/>
            </a:pPr>
            <a:endParaRPr lang="en-US" dirty="0"/>
          </a:p>
          <a:p>
            <a:endParaRPr lang="en-US" dirty="0"/>
          </a:p>
        </p:txBody>
      </p:sp>
    </p:spTree>
    <p:extLst>
      <p:ext uri="{BB962C8B-B14F-4D97-AF65-F5344CB8AC3E}">
        <p14:creationId xmlns:p14="http://schemas.microsoft.com/office/powerpoint/2010/main" val="4134549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dirty="0" smtClean="0"/>
              <a:t>2D Hill Climbing</a:t>
            </a:r>
            <a:br>
              <a:rPr lang="en-US" dirty="0" smtClean="0"/>
            </a:br>
            <a:r>
              <a:rPr lang="en-US" dirty="0" smtClean="0"/>
              <a:t>Let’s go back a step and focus on goal-setting and how to make evaluators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2 (or 0)</a:t>
            </a:r>
            <a:endParaRPr lang="en-US" dirty="0"/>
          </a:p>
        </p:txBody>
      </p:sp>
    </p:spTree>
    <p:extLst>
      <p:ext uri="{BB962C8B-B14F-4D97-AF65-F5344CB8AC3E}">
        <p14:creationId xmlns:p14="http://schemas.microsoft.com/office/powerpoint/2010/main" val="13255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dirty="0"/>
              <a:t>Find Maximum H</a:t>
            </a:r>
            <a:r>
              <a:rPr lang="en-US" dirty="0" smtClean="0"/>
              <a:t>eight </a:t>
            </a:r>
            <a:r>
              <a:rPr lang="en-US" dirty="0"/>
              <a:t>Z </a:t>
            </a:r>
            <a:r>
              <a:rPr lang="en-US" dirty="0" smtClean="0"/>
              <a:t>for </a:t>
            </a:r>
            <a:r>
              <a:rPr lang="en-US" dirty="0"/>
              <a:t>Point P</a:t>
            </a:r>
          </a:p>
          <a:p>
            <a:r>
              <a:rPr lang="en-US" dirty="0" smtClean="0"/>
              <a:t>Variable </a:t>
            </a:r>
            <a:r>
              <a:rPr lang="en-US" dirty="0"/>
              <a:t>Inputs:</a:t>
            </a:r>
          </a:p>
          <a:p>
            <a:pPr marL="914377" lvl="1" indent="-457189">
              <a:buAutoNum type="arabicPeriod"/>
            </a:pPr>
            <a:r>
              <a:rPr lang="en-US" dirty="0" smtClean="0"/>
              <a:t>Curve C</a:t>
            </a:r>
            <a:endParaRPr lang="en-US" dirty="0"/>
          </a:p>
          <a:p>
            <a:pPr marL="914377" lvl="1" indent="-457189">
              <a:buAutoNum type="arabicPeriod"/>
            </a:pPr>
            <a:r>
              <a:rPr lang="en-US" dirty="0" smtClean="0"/>
              <a:t>Point P</a:t>
            </a:r>
            <a:endParaRPr lang="en-US" dirty="0"/>
          </a:p>
          <a:p>
            <a:r>
              <a:rPr lang="en-US" dirty="0"/>
              <a:t>Goals:</a:t>
            </a:r>
          </a:p>
          <a:p>
            <a:pPr marL="914377" lvl="1" indent="-457189">
              <a:buAutoNum type="arabicPeriod"/>
            </a:pPr>
            <a:r>
              <a:rPr lang="en-US" dirty="0"/>
              <a:t>Maximum </a:t>
            </a:r>
            <a:r>
              <a:rPr lang="en-US" dirty="0" smtClean="0"/>
              <a:t>Height Z </a:t>
            </a:r>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r>
              <a:rPr lang="en-US" dirty="0" smtClean="0"/>
              <a:t>?</a:t>
            </a:r>
            <a:endParaRPr lang="en-US" dirty="0"/>
          </a:p>
        </p:txBody>
      </p:sp>
      <p:sp>
        <p:nvSpPr>
          <p:cNvPr id="2" name="Rectangle 1"/>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1" name="Rectangle 10"/>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Tree>
    <p:extLst>
      <p:ext uri="{BB962C8B-B14F-4D97-AF65-F5344CB8AC3E}">
        <p14:creationId xmlns:p14="http://schemas.microsoft.com/office/powerpoint/2010/main" val="746871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20" name="Rectangle 19"/>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21" name="Rectangle 20"/>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22" name="Rectangle 21"/>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normAutofit lnSpcReduction="10000"/>
          </a:bodyPr>
          <a:lstStyle/>
          <a:p>
            <a:r>
              <a:rPr lang="en-US" dirty="0"/>
              <a:t>Find Maximum </a:t>
            </a:r>
            <a:r>
              <a:rPr lang="en-US" dirty="0" smtClean="0"/>
              <a:t>Height Z for </a:t>
            </a:r>
            <a:r>
              <a:rPr lang="en-US" dirty="0"/>
              <a:t>Point P</a:t>
            </a:r>
          </a:p>
          <a:p>
            <a:pPr lvl="1"/>
            <a:r>
              <a:rPr lang="en-US" dirty="0"/>
              <a:t>z = f(</a:t>
            </a:r>
            <a:r>
              <a:rPr lang="en-US" dirty="0" err="1"/>
              <a:t>c,p</a:t>
            </a:r>
            <a:r>
              <a:rPr lang="en-US" dirty="0"/>
              <a:t>)</a:t>
            </a:r>
          </a:p>
          <a:p>
            <a:pPr lvl="1"/>
            <a:r>
              <a:rPr lang="en-US" dirty="0"/>
              <a:t>maximize z</a:t>
            </a:r>
          </a:p>
          <a:p>
            <a:r>
              <a:rPr lang="en-US" dirty="0"/>
              <a:t>Variable Inputs:</a:t>
            </a:r>
          </a:p>
          <a:p>
            <a:pPr marL="914377" lvl="1" indent="-457189">
              <a:buAutoNum type="arabicPeriod"/>
            </a:pPr>
            <a:r>
              <a:rPr lang="en-US" dirty="0"/>
              <a:t>Curve C</a:t>
            </a:r>
          </a:p>
          <a:p>
            <a:pPr marL="914377" lvl="1" indent="-457189">
              <a:buAutoNum type="arabicPeriod"/>
            </a:pPr>
            <a:r>
              <a:rPr lang="en-US" dirty="0"/>
              <a:t>Point P</a:t>
            </a:r>
          </a:p>
          <a:p>
            <a:r>
              <a:rPr lang="en-US" dirty="0" smtClean="0"/>
              <a:t>Objective </a:t>
            </a:r>
            <a:r>
              <a:rPr lang="en-US" dirty="0"/>
              <a:t>Function: </a:t>
            </a:r>
          </a:p>
          <a:p>
            <a:pPr lvl="1"/>
            <a:r>
              <a:rPr lang="en-US" dirty="0"/>
              <a:t>z = f(</a:t>
            </a:r>
            <a:r>
              <a:rPr lang="en-US" dirty="0" err="1"/>
              <a:t>c,p</a:t>
            </a:r>
            <a:r>
              <a:rPr lang="en-US" dirty="0"/>
              <a:t>)</a:t>
            </a:r>
          </a:p>
          <a:p>
            <a:pPr lvl="1"/>
            <a:r>
              <a:rPr lang="en-US" dirty="0" smtClean="0"/>
              <a:t>Find </a:t>
            </a:r>
            <a:r>
              <a:rPr lang="en-US" dirty="0"/>
              <a:t>maximum height </a:t>
            </a:r>
            <a:endParaRPr lang="en-US" dirty="0" smtClean="0"/>
          </a:p>
          <a:p>
            <a:pPr lvl="1"/>
            <a:r>
              <a:rPr lang="en-US" dirty="0" smtClean="0"/>
              <a:t>f(</a:t>
            </a:r>
            <a:r>
              <a:rPr lang="en-US" dirty="0" err="1" smtClean="0"/>
              <a:t>c,p</a:t>
            </a:r>
            <a:r>
              <a:rPr lang="en-US" dirty="0"/>
              <a:t>) = </a:t>
            </a:r>
            <a:endParaRPr lang="en-US" dirty="0" smtClean="0"/>
          </a:p>
          <a:p>
            <a:pPr lvl="2"/>
            <a:r>
              <a:rPr lang="en-US" dirty="0" smtClean="0"/>
              <a:t>Projected </a:t>
            </a:r>
            <a:r>
              <a:rPr lang="en-US" dirty="0"/>
              <a:t>Point P’ = </a:t>
            </a:r>
            <a:r>
              <a:rPr lang="en-US" dirty="0" err="1"/>
              <a:t>P.Project</a:t>
            </a:r>
            <a:r>
              <a:rPr lang="en-US" dirty="0"/>
              <a:t>(C</a:t>
            </a:r>
            <a:r>
              <a:rPr lang="en-US" dirty="0" smtClean="0"/>
              <a:t>)</a:t>
            </a:r>
          </a:p>
          <a:p>
            <a:pPr lvl="2"/>
            <a:r>
              <a:rPr lang="en-US" dirty="0" smtClean="0"/>
              <a:t>Height Z </a:t>
            </a:r>
            <a:r>
              <a:rPr lang="en-US" dirty="0"/>
              <a:t>= </a:t>
            </a:r>
            <a:r>
              <a:rPr lang="en-US" dirty="0" err="1"/>
              <a:t>P’.</a:t>
            </a:r>
            <a:r>
              <a:rPr lang="en-US" dirty="0" err="1" smtClean="0"/>
              <a:t>z</a:t>
            </a:r>
            <a:endParaRPr lang="en-US" dirty="0" smtClean="0"/>
          </a:p>
          <a:p>
            <a:pPr lvl="2"/>
            <a:r>
              <a:rPr lang="en-US" dirty="0" smtClean="0"/>
              <a:t>x </a:t>
            </a:r>
            <a:r>
              <a:rPr lang="en-US" dirty="0"/>
              <a:t>= </a:t>
            </a:r>
            <a:r>
              <a:rPr lang="en-US" dirty="0" err="1"/>
              <a:t>P.x</a:t>
            </a:r>
            <a:endParaRPr lang="en-US" dirty="0"/>
          </a:p>
          <a:p>
            <a:pPr lvl="2"/>
            <a:endParaRPr lang="en-US" dirty="0"/>
          </a:p>
          <a:p>
            <a:pPr lvl="2"/>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p>
        </p:txBody>
      </p:sp>
      <p:cxnSp>
        <p:nvCxnSpPr>
          <p:cNvPr id="12" name="Straight Arrow Connector 11"/>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503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208560" y="64238"/>
            <a:ext cx="12858750" cy="6112725"/>
          </a:xfrm>
          <a:prstGeom prst="rect">
            <a:avLst/>
          </a:prstGeom>
        </p:spPr>
      </p:pic>
      <p:sp>
        <p:nvSpPr>
          <p:cNvPr id="8" name="Rectangle 7"/>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377367"/>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0" name="Rectangle 9"/>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14" name="TextBox 13">
            <a:extLst>
              <a:ext uri="{FF2B5EF4-FFF2-40B4-BE49-F238E27FC236}">
                <a16:creationId xmlns:a16="http://schemas.microsoft.com/office/drawing/2014/main" id="{968733F4-E4DC-4EF4-AE48-FD2D9A74F2D0}"/>
              </a:ext>
            </a:extLst>
          </p:cNvPr>
          <p:cNvSpPr txBox="1"/>
          <p:nvPr/>
        </p:nvSpPr>
        <p:spPr>
          <a:xfrm>
            <a:off x="3906136" y="424075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5" name="TextBox 14">
            <a:extLst>
              <a:ext uri="{FF2B5EF4-FFF2-40B4-BE49-F238E27FC236}">
                <a16:creationId xmlns:a16="http://schemas.microsoft.com/office/drawing/2014/main" id="{DC0D2951-DBCB-4782-A144-0A63964DDAB6}"/>
              </a:ext>
            </a:extLst>
          </p:cNvPr>
          <p:cNvSpPr txBox="1"/>
          <p:nvPr/>
        </p:nvSpPr>
        <p:spPr>
          <a:xfrm>
            <a:off x="5240215" y="422757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6" name="TextBox 15">
            <a:extLst>
              <a:ext uri="{FF2B5EF4-FFF2-40B4-BE49-F238E27FC236}">
                <a16:creationId xmlns:a16="http://schemas.microsoft.com/office/drawing/2014/main" id="{EA09082A-59E9-4107-A790-B66B04DF934C}"/>
              </a:ext>
            </a:extLst>
          </p:cNvPr>
          <p:cNvSpPr txBox="1"/>
          <p:nvPr/>
        </p:nvSpPr>
        <p:spPr>
          <a:xfrm>
            <a:off x="8677591" y="1936931"/>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6">
            <a:extLst>
              <a:ext uri="{FF2B5EF4-FFF2-40B4-BE49-F238E27FC236}">
                <a16:creationId xmlns:a16="http://schemas.microsoft.com/office/drawing/2014/main" id="{E1142708-253E-4FF2-A450-98A26DB56698}"/>
              </a:ext>
            </a:extLst>
          </p:cNvPr>
          <p:cNvSpPr/>
          <p:nvPr/>
        </p:nvSpPr>
        <p:spPr>
          <a:xfrm>
            <a:off x="5216770" y="64238"/>
            <a:ext cx="1706795"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6925227" y="63444"/>
            <a:ext cx="5184711" cy="21781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Content Placeholder 3">
            <a:extLst>
              <a:ext uri="{FF2B5EF4-FFF2-40B4-BE49-F238E27FC236}">
                <a16:creationId xmlns:a16="http://schemas.microsoft.com/office/drawing/2014/main" id="{D5DF05A0-92FE-43CA-9B12-F90B081DB380}"/>
              </a:ext>
            </a:extLst>
          </p:cNvPr>
          <p:cNvSpPr txBox="1">
            <a:spLocks/>
          </p:cNvSpPr>
          <p:nvPr/>
        </p:nvSpPr>
        <p:spPr>
          <a:xfrm>
            <a:off x="-52053" y="4471567"/>
            <a:ext cx="6122220" cy="2741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smtClean="0"/>
              <a:t> </a:t>
            </a:r>
          </a:p>
          <a:p>
            <a:pPr lvl="1"/>
            <a:r>
              <a:rPr lang="en-US" sz="1800" dirty="0" smtClean="0"/>
              <a:t>Projected Point P’ = </a:t>
            </a:r>
            <a:r>
              <a:rPr lang="en-US" sz="1800" dirty="0" err="1" smtClean="0"/>
              <a:t>P.Project</a:t>
            </a:r>
            <a:r>
              <a:rPr lang="en-US" sz="1800" dirty="0" smtClean="0"/>
              <a:t>(C)</a:t>
            </a:r>
          </a:p>
          <a:p>
            <a:pPr lvl="1"/>
            <a:r>
              <a:rPr lang="en-US" sz="1800" dirty="0" smtClean="0"/>
              <a:t>Height Z = </a:t>
            </a:r>
            <a:r>
              <a:rPr lang="en-US" sz="1800" dirty="0" err="1" smtClean="0"/>
              <a:t>P’.z</a:t>
            </a:r>
            <a:endParaRPr lang="en-US" sz="1800" dirty="0" smtClean="0"/>
          </a:p>
          <a:p>
            <a:pPr lvl="1"/>
            <a:r>
              <a:rPr lang="en-US" sz="1800" dirty="0" smtClean="0"/>
              <a:t>x = </a:t>
            </a:r>
            <a:r>
              <a:rPr lang="en-US" sz="1800" dirty="0" err="1" smtClean="0"/>
              <a:t>P.x</a:t>
            </a:r>
            <a:endParaRPr lang="en-US" sz="1800" dirty="0" smtClean="0"/>
          </a:p>
          <a:p>
            <a:pPr lvl="2"/>
            <a:endParaRPr lang="en-US" dirty="0" smtClean="0"/>
          </a:p>
          <a:p>
            <a:pPr lvl="2"/>
            <a:endParaRPr lang="en-US" dirty="0"/>
          </a:p>
        </p:txBody>
      </p:sp>
      <p:cxnSp>
        <p:nvCxnSpPr>
          <p:cNvPr id="21" name="Straight Arrow Connector 20"/>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10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
        <p:nvSpPr>
          <p:cNvPr id="16" name="TextBox 15">
            <a:extLst>
              <a:ext uri="{FF2B5EF4-FFF2-40B4-BE49-F238E27FC236}">
                <a16:creationId xmlns:a16="http://schemas.microsoft.com/office/drawing/2014/main" id="{EA09082A-59E9-4107-A790-B66B04DF934C}"/>
              </a:ext>
            </a:extLst>
          </p:cNvPr>
          <p:cNvSpPr txBox="1"/>
          <p:nvPr/>
        </p:nvSpPr>
        <p:spPr>
          <a:xfrm>
            <a:off x="4794865" y="5463685"/>
            <a:ext cx="3763032"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1073024" y="1738383"/>
            <a:ext cx="9727003" cy="40864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302979" y="1796454"/>
            <a:ext cx="9267092" cy="3643785"/>
          </a:xfrm>
          <a:prstGeom prst="rect">
            <a:avLst/>
          </a:prstGeom>
        </p:spPr>
      </p:pic>
      <p:sp>
        <p:nvSpPr>
          <p:cNvPr id="22"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Measuring goals</a:t>
            </a:r>
            <a:endParaRPr lang="en-US"/>
          </a:p>
        </p:txBody>
      </p:sp>
      <p:pic>
        <p:nvPicPr>
          <p:cNvPr id="23" name="Picture 22">
            <a:extLst>
              <a:ext uri="{FF2B5EF4-FFF2-40B4-BE49-F238E27FC236}">
                <a16:creationId xmlns:a16="http://schemas.microsoft.com/office/drawing/2014/main" id="{9F6A128A-EDAC-4E15-9BC3-21A17C2656B3}"/>
              </a:ext>
            </a:extLst>
          </p:cNvPr>
          <p:cNvPicPr>
            <a:picLocks noChangeAspect="1"/>
          </p:cNvPicPr>
          <p:nvPr/>
        </p:nvPicPr>
        <p:blipFill>
          <a:blip r:embed="rId4"/>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5263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332560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2696650"/>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3574861"/>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302094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3589508"/>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276860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306344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2824125"/>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2824125"/>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3139364"/>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2746263"/>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2738800"/>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2991147"/>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2991147"/>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3306385"/>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3306385"/>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2730671"/>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2744618"/>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2744619"/>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2744619"/>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2901968"/>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2741012"/>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2686824"/>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54" name="Rectangle 253">
            <a:extLst>
              <a:ext uri="{FF2B5EF4-FFF2-40B4-BE49-F238E27FC236}">
                <a16:creationId xmlns:a16="http://schemas.microsoft.com/office/drawing/2014/main" id="{0428BD87-C6D4-426B-88FB-82EDDDE2108A}"/>
              </a:ext>
            </a:extLst>
          </p:cNvPr>
          <p:cNvSpPr/>
          <p:nvPr/>
        </p:nvSpPr>
        <p:spPr>
          <a:xfrm>
            <a:off x="5586388" y="269799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301531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17133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807" y="538572"/>
            <a:ext cx="12868237" cy="6131337"/>
          </a:xfrm>
          <a:prstGeom prst="rect">
            <a:avLst/>
          </a:prstGeom>
        </p:spPr>
      </p:pic>
      <p:sp>
        <p:nvSpPr>
          <p:cNvPr id="11" name="Rectangle 10"/>
          <p:cNvSpPr/>
          <p:nvPr/>
        </p:nvSpPr>
        <p:spPr>
          <a:xfrm>
            <a:off x="1673955" y="350481"/>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0" name="Rectangle 9"/>
          <p:cNvSpPr/>
          <p:nvPr/>
        </p:nvSpPr>
        <p:spPr>
          <a:xfrm>
            <a:off x="-3565807" y="351003"/>
            <a:ext cx="6562548" cy="650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6" name="Rectangle 1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17" name="Group 16">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18" name="Straight Connector 17">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1" name="Rectangle 20">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 name="Oval 21">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3" name="Oval 22">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4" name="Oval 23">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5" name="Group 24">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26" name="Oval 2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7" name="Oval 26">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8" name="Straight Connector 27">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1" name="Group 30">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32" name="Oval 31">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3" name="Oval 32">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4" name="Straight Connector 33">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6" name="Group 35">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37" name="Oval 36">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8" name="Oval 37">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9" name="Straight Connector 38">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41" name="Oval 40">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42" name="Group 41">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43" name="Oval 42">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4" name="Oval 43">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45" name="Straight Connector 44">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RANDOMIZE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5730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195207" y="0"/>
            <a:ext cx="11403624" cy="6176963"/>
          </a:xfrm>
          <a:prstGeom prst="rect">
            <a:avLst/>
          </a:prstGeom>
        </p:spPr>
      </p:pic>
    </p:spTree>
    <p:extLst>
      <p:ext uri="{BB962C8B-B14F-4D97-AF65-F5344CB8AC3E}">
        <p14:creationId xmlns:p14="http://schemas.microsoft.com/office/powerpoint/2010/main" val="426795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84934" y="0"/>
            <a:ext cx="11428287" cy="6190322"/>
          </a:xfrm>
          <a:prstGeom prst="rect">
            <a:avLst/>
          </a:prstGeom>
        </p:spPr>
      </p:pic>
    </p:spTree>
    <p:extLst>
      <p:ext uri="{BB962C8B-B14F-4D97-AF65-F5344CB8AC3E}">
        <p14:creationId xmlns:p14="http://schemas.microsoft.com/office/powerpoint/2010/main" val="383863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smtClean="0"/>
              <a:t>Example files are all Open Source!</a:t>
            </a:r>
            <a:endParaRPr lang="en-US" dirty="0"/>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a:xfrm>
            <a:off x="838200" y="1378364"/>
            <a:ext cx="10515600" cy="4351338"/>
          </a:xfrm>
        </p:spPr>
        <p:txBody>
          <a:bodyPr/>
          <a:lstStyle/>
          <a:p>
            <a:pPr lvl="0"/>
            <a:r>
              <a:rPr lang="en-AU" dirty="0" smtClean="0"/>
              <a:t>The examples for this class:</a:t>
            </a:r>
          </a:p>
          <a:p>
            <a:pPr lvl="1"/>
            <a:r>
              <a:rPr lang="en-US" dirty="0">
                <a:hlinkClick r:id="rId3"/>
              </a:rPr>
              <a:t>https://github.com/tatlin/BiLT_NA_2019_How_To_Train_Your_Model</a:t>
            </a:r>
            <a:endParaRPr lang="en-AU" dirty="0" smtClean="0"/>
          </a:p>
          <a:p>
            <a:pPr lvl="0"/>
            <a:r>
              <a:rPr lang="en-AU" dirty="0" smtClean="0"/>
              <a:t>Refinery </a:t>
            </a:r>
            <a:r>
              <a:rPr lang="en-AU" dirty="0"/>
              <a:t>Primer: </a:t>
            </a:r>
            <a:endParaRPr lang="en-US" dirty="0"/>
          </a:p>
          <a:p>
            <a:pPr lvl="1"/>
            <a:r>
              <a:rPr lang="en-AU" u="sng" dirty="0">
                <a:hlinkClick r:id="rId4"/>
              </a:rPr>
              <a:t>https://refineryprimer.dynamobim.org/</a:t>
            </a:r>
            <a:endParaRPr lang="en-US" dirty="0"/>
          </a:p>
          <a:p>
            <a:pPr lvl="1"/>
            <a:r>
              <a:rPr lang="en-AU" u="sng" dirty="0">
                <a:hlinkClick r:id="rId5"/>
              </a:rPr>
              <a:t>https://github.com/DynamoDS/RefineryPrimer</a:t>
            </a:r>
            <a:endParaRPr lang="en-US" dirty="0"/>
          </a:p>
          <a:p>
            <a:pPr lvl="0"/>
            <a:r>
              <a:rPr lang="en-AU" dirty="0"/>
              <a:t>Refinery Toolkit Dynamo Package and Examples Files:</a:t>
            </a:r>
            <a:endParaRPr lang="en-US" dirty="0"/>
          </a:p>
          <a:p>
            <a:pPr lvl="1"/>
            <a:r>
              <a:rPr lang="en-AU" u="sng" dirty="0">
                <a:hlinkClick r:id="rId6"/>
              </a:rPr>
              <a:t>https://</a:t>
            </a:r>
            <a:r>
              <a:rPr lang="en-AU" u="sng" dirty="0" smtClean="0">
                <a:hlinkClick r:id="rId6"/>
              </a:rPr>
              <a:t>github.com/DynamoDS/RefineryToolkits</a:t>
            </a:r>
            <a:endParaRPr lang="en-AU" u="sng" dirty="0" smtClean="0"/>
          </a:p>
          <a:p>
            <a:r>
              <a:rPr lang="en-US" dirty="0" smtClean="0"/>
              <a:t>Thank You </a:t>
            </a:r>
            <a:r>
              <a:rPr lang="en-US" dirty="0"/>
              <a:t>T</a:t>
            </a:r>
            <a:r>
              <a:rPr lang="en-US" dirty="0" smtClean="0"/>
              <a:t>o </a:t>
            </a:r>
            <a:r>
              <a:rPr lang="en-US" dirty="0"/>
              <a:t>O</a:t>
            </a:r>
            <a:r>
              <a:rPr lang="en-US" dirty="0" smtClean="0"/>
              <a:t>ur </a:t>
            </a:r>
            <a:r>
              <a:rPr lang="en-US" dirty="0"/>
              <a:t>P</a:t>
            </a:r>
            <a:r>
              <a:rPr lang="en-US" dirty="0" smtClean="0"/>
              <a:t>artners:</a:t>
            </a:r>
          </a:p>
          <a:p>
            <a:pPr lvl="1"/>
            <a:r>
              <a:rPr lang="en-US" dirty="0" err="1" smtClean="0"/>
              <a:t>DesignTech</a:t>
            </a:r>
            <a:r>
              <a:rPr lang="en-US" dirty="0" smtClean="0"/>
              <a:t>/ENSTOA, </a:t>
            </a:r>
            <a:r>
              <a:rPr lang="en-US" dirty="0" err="1" smtClean="0"/>
              <a:t>ProvingGround</a:t>
            </a:r>
            <a:r>
              <a:rPr lang="en-US" dirty="0" smtClean="0"/>
              <a:t>, and Autodesk Research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3095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5847" y="0"/>
            <a:ext cx="11403624" cy="6176963"/>
          </a:xfrm>
          <a:prstGeom prst="rect">
            <a:avLst/>
          </a:prstGeom>
        </p:spPr>
      </p:pic>
    </p:spTree>
    <p:extLst>
      <p:ext uri="{BB962C8B-B14F-4D97-AF65-F5344CB8AC3E}">
        <p14:creationId xmlns:p14="http://schemas.microsoft.com/office/powerpoint/2010/main" val="1263186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3688" y="0"/>
            <a:ext cx="12597912" cy="5688701"/>
          </a:xfrm>
          <a:prstGeom prst="rect">
            <a:avLst/>
          </a:prstGeom>
        </p:spPr>
      </p:pic>
      <p:sp>
        <p:nvSpPr>
          <p:cNvPr id="6" name="TextBox 5">
            <a:extLst>
              <a:ext uri="{FF2B5EF4-FFF2-40B4-BE49-F238E27FC236}">
                <a16:creationId xmlns:a16="http://schemas.microsoft.com/office/drawing/2014/main" id="{968733F4-E4DC-4EF4-AE48-FD2D9A74F2D0}"/>
              </a:ext>
            </a:extLst>
          </p:cNvPr>
          <p:cNvSpPr txBox="1"/>
          <p:nvPr/>
        </p:nvSpPr>
        <p:spPr>
          <a:xfrm>
            <a:off x="3353646" y="4239964"/>
            <a:ext cx="2637691" cy="295402"/>
          </a:xfrm>
          <a:prstGeom prst="rect">
            <a:avLst/>
          </a:prstGeom>
          <a:noFill/>
        </p:spPr>
        <p:txBody>
          <a:bodyPr wrap="square" lIns="0" tIns="0" rIns="0" bIns="0" rtlCol="0">
            <a:spAutoFit/>
          </a:bodyPr>
          <a:lstStyle/>
          <a:p>
            <a:pPr>
              <a:lnSpc>
                <a:spcPct val="90000"/>
              </a:lnSpc>
            </a:pPr>
            <a:r>
              <a:rPr lang="en-US" sz="2133" b="1" dirty="0" smtClean="0">
                <a:latin typeface="Arial" panose="020B0604020202020204" pitchFamily="34" charset="0"/>
              </a:rPr>
              <a:t>MORE INPUTS!</a:t>
            </a:r>
            <a:endParaRPr lang="en-US" sz="2133" b="1" dirty="0">
              <a:latin typeface="Arial" panose="020B0604020202020204" pitchFamily="34" charset="0"/>
            </a:endParaRPr>
          </a:p>
        </p:txBody>
      </p:sp>
      <p:sp>
        <p:nvSpPr>
          <p:cNvPr id="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026334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0040" y="927280"/>
            <a:ext cx="12840347" cy="6363042"/>
          </a:xfr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Tree>
    <p:extLst>
      <p:ext uri="{BB962C8B-B14F-4D97-AF65-F5344CB8AC3E}">
        <p14:creationId xmlns:p14="http://schemas.microsoft.com/office/powerpoint/2010/main" val="3699974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11015" y="21587"/>
            <a:ext cx="11980986" cy="5530226"/>
          </a:xfrm>
          <a:prstGeom prst="rect">
            <a:avLst/>
          </a:prstGeom>
        </p:spPr>
      </p:pic>
    </p:spTree>
    <p:extLst>
      <p:ext uri="{BB962C8B-B14F-4D97-AF65-F5344CB8AC3E}">
        <p14:creationId xmlns:p14="http://schemas.microsoft.com/office/powerpoint/2010/main" val="275803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41" y="1289069"/>
            <a:ext cx="12484419" cy="6186662"/>
          </a:xfrm>
          <a:prstGeom prst="rect">
            <a:avLst/>
          </a:prstGeo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9508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7569" y="0"/>
            <a:ext cx="11394831" cy="6172200"/>
          </a:xfrm>
          <a:prstGeom prst="rect">
            <a:avLst/>
          </a:prstGeom>
        </p:spPr>
      </p:pic>
    </p:spTree>
    <p:extLst>
      <p:ext uri="{BB962C8B-B14F-4D97-AF65-F5344CB8AC3E}">
        <p14:creationId xmlns:p14="http://schemas.microsoft.com/office/powerpoint/2010/main" val="553883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2"/>
          <a:stretch>
            <a:fillRect/>
          </a:stretch>
        </p:blipFill>
        <p:spPr>
          <a:xfrm>
            <a:off x="5493674" y="2157046"/>
            <a:ext cx="6698325" cy="4426516"/>
          </a:xfrm>
          <a:prstGeom prst="rect">
            <a:avLst/>
          </a:prstGeom>
        </p:spPr>
      </p:pic>
      <p:sp>
        <p:nvSpPr>
          <p:cNvPr id="6" name="Content Placeholder 3">
            <a:extLst>
              <a:ext uri="{FF2B5EF4-FFF2-40B4-BE49-F238E27FC236}">
                <a16:creationId xmlns:a16="http://schemas.microsoft.com/office/drawing/2014/main" id="{D5DF05A0-92FE-43CA-9B12-F90B081DB380}"/>
              </a:ext>
            </a:extLst>
          </p:cNvPr>
          <p:cNvSpPr txBox="1">
            <a:spLocks/>
          </p:cNvSpPr>
          <p:nvPr/>
        </p:nvSpPr>
        <p:spPr>
          <a:xfrm>
            <a:off x="406401" y="1498600"/>
            <a:ext cx="6122220" cy="5181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Find Maximum Height Z for Point P</a:t>
            </a:r>
          </a:p>
          <a:p>
            <a:pPr lvl="1"/>
            <a:r>
              <a:rPr lang="en-US" dirty="0" smtClean="0"/>
              <a:t>z = f(</a:t>
            </a:r>
            <a:r>
              <a:rPr lang="en-US" dirty="0" err="1" smtClean="0"/>
              <a:t>c,p</a:t>
            </a:r>
            <a:r>
              <a:rPr lang="en-US" dirty="0" smtClean="0"/>
              <a:t>)</a:t>
            </a:r>
          </a:p>
          <a:p>
            <a:pPr lvl="1"/>
            <a:r>
              <a:rPr lang="en-US" dirty="0" smtClean="0"/>
              <a:t>maximize z</a:t>
            </a:r>
          </a:p>
          <a:p>
            <a:r>
              <a:rPr lang="en-US" dirty="0" smtClean="0"/>
              <a:t>Variable Inputs:</a:t>
            </a:r>
          </a:p>
          <a:p>
            <a:pPr marL="914377" lvl="1" indent="-457189">
              <a:buFont typeface="Arial" panose="020B0604020202020204" pitchFamily="34" charset="0"/>
              <a:buAutoNum type="arabicPeriod"/>
            </a:pPr>
            <a:r>
              <a:rPr lang="en-US" dirty="0" smtClean="0"/>
              <a:t>Curve C</a:t>
            </a:r>
          </a:p>
          <a:p>
            <a:pPr marL="914377" lvl="1" indent="-457189">
              <a:buFont typeface="Arial" panose="020B0604020202020204" pitchFamily="34" charset="0"/>
              <a:buAutoNum type="arabicPeriod"/>
            </a:pPr>
            <a:r>
              <a:rPr lang="en-US" dirty="0" smtClean="0"/>
              <a:t>Point P</a:t>
            </a:r>
          </a:p>
          <a:p>
            <a:r>
              <a:rPr lang="en-US" dirty="0" smtClean="0"/>
              <a:t>Objective Function: </a:t>
            </a:r>
          </a:p>
          <a:p>
            <a:pPr lvl="1"/>
            <a:r>
              <a:rPr lang="en-US" dirty="0" smtClean="0"/>
              <a:t>z = f(</a:t>
            </a:r>
            <a:r>
              <a:rPr lang="en-US" dirty="0" err="1" smtClean="0"/>
              <a:t>c,p</a:t>
            </a:r>
            <a:r>
              <a:rPr lang="en-US" dirty="0" smtClean="0"/>
              <a:t>)</a:t>
            </a:r>
          </a:p>
          <a:p>
            <a:pPr lvl="1"/>
            <a:r>
              <a:rPr lang="en-US" dirty="0" smtClean="0"/>
              <a:t>Find maximum height </a:t>
            </a:r>
          </a:p>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pPr lvl="2"/>
            <a:endParaRPr lang="en-US" dirty="0" smtClean="0"/>
          </a:p>
          <a:p>
            <a:pPr lvl="2"/>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goals – </a:t>
            </a:r>
            <a:r>
              <a:rPr lang="en-US" dirty="0" err="1" smtClean="0"/>
              <a:t>DesignScript</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7199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 - Python</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9" name="Picture 8"/>
          <p:cNvPicPr>
            <a:picLocks noChangeAspect="1"/>
          </p:cNvPicPr>
          <p:nvPr/>
        </p:nvPicPr>
        <p:blipFill>
          <a:blip r:embed="rId4"/>
          <a:stretch>
            <a:fillRect/>
          </a:stretch>
        </p:blipFill>
        <p:spPr>
          <a:xfrm>
            <a:off x="192760" y="-1"/>
            <a:ext cx="11962360" cy="5951349"/>
          </a:xfrm>
          <a:prstGeom prst="rect">
            <a:avLst/>
          </a:prstGeom>
        </p:spPr>
      </p:pic>
    </p:spTree>
    <p:extLst>
      <p:ext uri="{BB962C8B-B14F-4D97-AF65-F5344CB8AC3E}">
        <p14:creationId xmlns:p14="http://schemas.microsoft.com/office/powerpoint/2010/main" val="84835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4679" y="200819"/>
            <a:ext cx="12017321" cy="6100396"/>
          </a:xfrm>
          <a:prstGeom prst="rect">
            <a:avLst/>
          </a:prstGeom>
        </p:spPr>
      </p:pic>
    </p:spTree>
    <p:extLst>
      <p:ext uri="{BB962C8B-B14F-4D97-AF65-F5344CB8AC3E}">
        <p14:creationId xmlns:p14="http://schemas.microsoft.com/office/powerpoint/2010/main" val="1600162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35380" y="0"/>
            <a:ext cx="11956620" cy="6224204"/>
          </a:xfrm>
          <a:prstGeom prst="rect">
            <a:avLst/>
          </a:prstGeom>
        </p:spPr>
      </p:pic>
      <p:cxnSp>
        <p:nvCxnSpPr>
          <p:cNvPr id="7" name="Straight Arrow Connector 6"/>
          <p:cNvCxnSpPr/>
          <p:nvPr/>
        </p:nvCxnSpPr>
        <p:spPr>
          <a:xfrm flipV="1">
            <a:off x="7692887" y="2316163"/>
            <a:ext cx="178904" cy="8050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8474611" y="2316163"/>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8865704" y="3756991"/>
            <a:ext cx="394254" cy="89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760227" y="4202044"/>
            <a:ext cx="705677" cy="5477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19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dirty="0">
                <a:solidFill>
                  <a:srgbClr val="C00000"/>
                </a:solidFill>
              </a:rPr>
              <a:t>Why?</a:t>
            </a:r>
          </a:p>
        </p:txBody>
      </p:sp>
    </p:spTree>
    <p:extLst>
      <p:ext uri="{BB962C8B-B14F-4D97-AF65-F5344CB8AC3E}">
        <p14:creationId xmlns:p14="http://schemas.microsoft.com/office/powerpoint/2010/main" val="2150204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Solver – More Advanced Evaluator</a:t>
            </a:r>
            <a:endParaRPr lang="en-US" dirty="0"/>
          </a:p>
        </p:txBody>
      </p:sp>
      <p:sp>
        <p:nvSpPr>
          <p:cNvPr id="3" name="Content Placeholder 2"/>
          <p:cNvSpPr>
            <a:spLocks noGrp="1"/>
          </p:cNvSpPr>
          <p:nvPr>
            <p:ph idx="1"/>
          </p:nvPr>
        </p:nvSpPr>
        <p:spPr>
          <a:xfrm>
            <a:off x="838200" y="1559774"/>
            <a:ext cx="10515600" cy="4351338"/>
          </a:xfrm>
        </p:spPr>
        <p:txBody>
          <a:bodyPr/>
          <a:lstStyle/>
          <a:p>
            <a:r>
              <a:rPr lang="en-US" dirty="0" smtClean="0"/>
              <a:t>Python loop to move points closer to local peaks</a:t>
            </a:r>
          </a:p>
          <a:p>
            <a:pPr lvl="1"/>
            <a:r>
              <a:rPr lang="en-US" dirty="0" smtClean="0"/>
              <a:t>Position 	y = f(x)	</a:t>
            </a:r>
            <a:r>
              <a:rPr lang="en-US" i="1" dirty="0" smtClean="0"/>
              <a:t>position function we have been using</a:t>
            </a:r>
          </a:p>
          <a:p>
            <a:pPr lvl="1"/>
            <a:r>
              <a:rPr lang="en-US" dirty="0" smtClean="0"/>
              <a:t>Tangent 	</a:t>
            </a:r>
            <a:r>
              <a:rPr lang="en-US" dirty="0" err="1" smtClean="0"/>
              <a:t>dy</a:t>
            </a:r>
            <a:r>
              <a:rPr lang="en-US" dirty="0" smtClean="0"/>
              <a:t> = f’(x)dx	</a:t>
            </a:r>
            <a:r>
              <a:rPr lang="en-US" i="1" dirty="0" smtClean="0"/>
              <a:t>f’(x) is the derivative of x</a:t>
            </a:r>
          </a:p>
          <a:p>
            <a:pPr lvl="1"/>
            <a:r>
              <a:rPr lang="en-US" dirty="0" smtClean="0"/>
              <a:t>Slope/Velocity	v = </a:t>
            </a:r>
            <a:r>
              <a:rPr lang="en-US" dirty="0" err="1" smtClean="0"/>
              <a:t>dy</a:t>
            </a:r>
            <a:r>
              <a:rPr lang="en-US" dirty="0" smtClean="0"/>
              <a:t>/dx	</a:t>
            </a:r>
            <a:r>
              <a:rPr lang="en-US" i="1" dirty="0" smtClean="0"/>
              <a:t>slope of tangent line represents ‘velocity’</a:t>
            </a:r>
          </a:p>
          <a:p>
            <a:pPr lvl="1"/>
            <a:r>
              <a:rPr lang="en-US" dirty="0" smtClean="0"/>
              <a:t>Acceleration	dv = f’’(x)	change in slope of tan line is ‘acceleration’</a:t>
            </a:r>
            <a:endParaRPr lang="en-US" dirty="0"/>
          </a:p>
        </p:txBody>
      </p:sp>
      <p:sp>
        <p:nvSpPr>
          <p:cNvPr id="4" name="Text Placeholder 3"/>
          <p:cNvSpPr>
            <a:spLocks noGrp="1"/>
          </p:cNvSpPr>
          <p:nvPr>
            <p:ph type="body" sz="quarter" idx="10"/>
          </p:nvPr>
        </p:nvSpPr>
        <p:spPr/>
        <p:txBody>
          <a:bodyPr/>
          <a:lstStyle/>
          <a:p>
            <a:r>
              <a:rPr lang="en-US" dirty="0" smtClean="0"/>
              <a:t>Global Solver vs Local Solver</a:t>
            </a:r>
            <a:endParaRPr lang="en-US" dirty="0"/>
          </a:p>
        </p:txBody>
      </p:sp>
      <p:pic>
        <p:nvPicPr>
          <p:cNvPr id="5" name="Picture 4"/>
          <p:cNvPicPr>
            <a:picLocks noChangeAspect="1"/>
          </p:cNvPicPr>
          <p:nvPr/>
        </p:nvPicPr>
        <p:blipFill rotWithShape="1">
          <a:blip r:embed="rId2"/>
          <a:srcRect t="1763"/>
          <a:stretch/>
        </p:blipFill>
        <p:spPr>
          <a:xfrm>
            <a:off x="8341984" y="3875864"/>
            <a:ext cx="2803514" cy="2427865"/>
          </a:xfrm>
          <a:prstGeom prst="rect">
            <a:avLst/>
          </a:prstGeom>
        </p:spPr>
      </p:pic>
      <p:cxnSp>
        <p:nvCxnSpPr>
          <p:cNvPr id="14" name="Straight Arrow Connector 13"/>
          <p:cNvCxnSpPr/>
          <p:nvPr/>
        </p:nvCxnSpPr>
        <p:spPr>
          <a:xfrm flipH="1" flipV="1">
            <a:off x="9360445" y="4213289"/>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07486" y="3774985"/>
            <a:ext cx="4100098" cy="2847372"/>
            <a:chOff x="3793166" y="3735050"/>
            <a:chExt cx="4100098" cy="2847372"/>
          </a:xfrm>
        </p:grpSpPr>
        <p:pic>
          <p:nvPicPr>
            <p:cNvPr id="8" name="Picture 7"/>
            <p:cNvPicPr>
              <a:picLocks noChangeAspect="1"/>
            </p:cNvPicPr>
            <p:nvPr/>
          </p:nvPicPr>
          <p:blipFill>
            <a:blip r:embed="rId3"/>
            <a:stretch>
              <a:fillRect/>
            </a:stretch>
          </p:blipFill>
          <p:spPr>
            <a:xfrm>
              <a:off x="4111544" y="3735050"/>
              <a:ext cx="1685925" cy="523875"/>
            </a:xfrm>
            <a:prstGeom prst="rect">
              <a:avLst/>
            </a:prstGeom>
          </p:spPr>
        </p:pic>
        <p:pic>
          <p:nvPicPr>
            <p:cNvPr id="10" name="Picture 9"/>
            <p:cNvPicPr>
              <a:picLocks noChangeAspect="1"/>
            </p:cNvPicPr>
            <p:nvPr/>
          </p:nvPicPr>
          <p:blipFill>
            <a:blip r:embed="rId4"/>
            <a:stretch>
              <a:fillRect/>
            </a:stretch>
          </p:blipFill>
          <p:spPr>
            <a:xfrm>
              <a:off x="3841560" y="4421212"/>
              <a:ext cx="2990850" cy="628650"/>
            </a:xfrm>
            <a:prstGeom prst="rect">
              <a:avLst/>
            </a:prstGeom>
          </p:spPr>
        </p:pic>
        <p:pic>
          <p:nvPicPr>
            <p:cNvPr id="11" name="Picture 10"/>
            <p:cNvPicPr>
              <a:picLocks noChangeAspect="1"/>
            </p:cNvPicPr>
            <p:nvPr/>
          </p:nvPicPr>
          <p:blipFill>
            <a:blip r:embed="rId5"/>
            <a:stretch>
              <a:fillRect/>
            </a:stretch>
          </p:blipFill>
          <p:spPr>
            <a:xfrm>
              <a:off x="3977128" y="4158953"/>
              <a:ext cx="1190625" cy="447675"/>
            </a:xfrm>
            <a:prstGeom prst="rect">
              <a:avLst/>
            </a:prstGeom>
          </p:spPr>
        </p:pic>
        <p:pic>
          <p:nvPicPr>
            <p:cNvPr id="13" name="Picture 12"/>
            <p:cNvPicPr>
              <a:picLocks noChangeAspect="1"/>
            </p:cNvPicPr>
            <p:nvPr/>
          </p:nvPicPr>
          <p:blipFill rotWithShape="1">
            <a:blip r:embed="rId6"/>
            <a:srcRect t="9508"/>
            <a:stretch/>
          </p:blipFill>
          <p:spPr>
            <a:xfrm>
              <a:off x="3793166" y="4930235"/>
              <a:ext cx="3219450" cy="732647"/>
            </a:xfrm>
            <a:prstGeom prst="rect">
              <a:avLst/>
            </a:prstGeom>
          </p:spPr>
        </p:pic>
        <p:sp>
          <p:nvSpPr>
            <p:cNvPr id="15" name="Rectangle 14"/>
            <p:cNvSpPr/>
            <p:nvPr/>
          </p:nvSpPr>
          <p:spPr>
            <a:xfrm>
              <a:off x="3821124" y="5751425"/>
              <a:ext cx="4072140" cy="830997"/>
            </a:xfrm>
            <a:prstGeom prst="rect">
              <a:avLst/>
            </a:prstGeom>
          </p:spPr>
          <p:txBody>
            <a:bodyPr wrap="none">
              <a:spAutoFit/>
            </a:bodyPr>
            <a:lstStyle/>
            <a:p>
              <a:r>
                <a:rPr lang="pt-BR" sz="2400" i="1" dirty="0">
                  <a:solidFill>
                    <a:srgbClr val="FF0000"/>
                  </a:solidFill>
                  <a:latin typeface="Arial" panose="020B0604020202020204" pitchFamily="34" charset="0"/>
                </a:rPr>
                <a:t>f</a:t>
              </a:r>
              <a:r>
                <a:rPr lang="pt-BR" sz="2400" i="1" dirty="0" smtClean="0">
                  <a:solidFill>
                    <a:srgbClr val="FF0000"/>
                  </a:solidFill>
                  <a:latin typeface="Arial" panose="020B0604020202020204" pitchFamily="34" charset="0"/>
                </a:rPr>
                <a:t>’(x) = (f(x </a:t>
              </a:r>
              <a:r>
                <a:rPr lang="pt-BR" sz="2400" i="1" dirty="0">
                  <a:solidFill>
                    <a:srgbClr val="FF0000"/>
                  </a:solidFill>
                  <a:latin typeface="Arial" panose="020B0604020202020204" pitchFamily="34" charset="0"/>
                </a:rPr>
                <a:t>+ h/2) - f(x - h/2</a:t>
              </a:r>
              <a:r>
                <a:rPr lang="pt-BR" sz="2400" i="1" dirty="0" smtClean="0">
                  <a:solidFill>
                    <a:srgbClr val="FF0000"/>
                  </a:solidFill>
                  <a:latin typeface="Arial" panose="020B0604020202020204" pitchFamily="34" charset="0"/>
                </a:rPr>
                <a:t>)) </a:t>
              </a:r>
              <a:endParaRPr lang="pt-BR" sz="2400" i="1" dirty="0">
                <a:solidFill>
                  <a:srgbClr val="FF0000"/>
                </a:solidFill>
                <a:latin typeface="Arial" panose="020B0604020202020204" pitchFamily="34" charset="0"/>
              </a:endParaRPr>
            </a:p>
            <a:p>
              <a:r>
                <a:rPr lang="pt-BR" sz="2400" i="1" dirty="0" smtClean="0">
                  <a:solidFill>
                    <a:srgbClr val="FF0000"/>
                  </a:solidFill>
                  <a:latin typeface="Arial" panose="020B0604020202020204" pitchFamily="34" charset="0"/>
                </a:rPr>
                <a:t>		h</a:t>
              </a:r>
              <a:endParaRPr lang="en-US" sz="2400" i="1" dirty="0">
                <a:solidFill>
                  <a:srgbClr val="FF0000"/>
                </a:solidFill>
              </a:endParaRPr>
            </a:p>
          </p:txBody>
        </p:sp>
      </p:grpSp>
      <p:pic>
        <p:nvPicPr>
          <p:cNvPr id="16" name="Picture 15"/>
          <p:cNvPicPr>
            <a:picLocks noChangeAspect="1"/>
          </p:cNvPicPr>
          <p:nvPr/>
        </p:nvPicPr>
        <p:blipFill>
          <a:blip r:embed="rId7"/>
          <a:stretch>
            <a:fillRect/>
          </a:stretch>
        </p:blipFill>
        <p:spPr>
          <a:xfrm>
            <a:off x="1391502" y="3875864"/>
            <a:ext cx="2807682" cy="1804596"/>
          </a:xfrm>
          <a:prstGeom prst="rect">
            <a:avLst/>
          </a:prstGeom>
        </p:spPr>
      </p:pic>
    </p:spTree>
    <p:extLst>
      <p:ext uri="{BB962C8B-B14F-4D97-AF65-F5344CB8AC3E}">
        <p14:creationId xmlns:p14="http://schemas.microsoft.com/office/powerpoint/2010/main" val="364620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Method in Python</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950049" y="1898373"/>
            <a:ext cx="5547907" cy="4522017"/>
          </a:xfrm>
          <a:prstGeom prst="rect">
            <a:avLst/>
          </a:prstGeom>
        </p:spPr>
      </p:pic>
    </p:spTree>
    <p:extLst>
      <p:ext uri="{BB962C8B-B14F-4D97-AF65-F5344CB8AC3E}">
        <p14:creationId xmlns:p14="http://schemas.microsoft.com/office/powerpoint/2010/main" val="922999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8097" y="0"/>
            <a:ext cx="11415632" cy="6214213"/>
          </a:xfrm>
          <a:prstGeom prst="rect">
            <a:avLst/>
          </a:prstGeom>
        </p:spPr>
      </p:pic>
      <p:cxnSp>
        <p:nvCxnSpPr>
          <p:cNvPr id="6" name="Straight Arrow Connector 5"/>
          <p:cNvCxnSpPr/>
          <p:nvPr/>
        </p:nvCxnSpPr>
        <p:spPr>
          <a:xfrm flipV="1">
            <a:off x="7590184" y="3654241"/>
            <a:ext cx="520146" cy="9729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9432235" y="3629249"/>
            <a:ext cx="675861" cy="53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3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41435" y="0"/>
            <a:ext cx="11544166" cy="6224003"/>
          </a:xfrm>
          <a:prstGeom prst="rect">
            <a:avLst/>
          </a:prstGeom>
        </p:spPr>
      </p:pic>
    </p:spTree>
    <p:extLst>
      <p:ext uri="{BB962C8B-B14F-4D97-AF65-F5344CB8AC3E}">
        <p14:creationId xmlns:p14="http://schemas.microsoft.com/office/powerpoint/2010/main" val="568175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0409" y="1"/>
            <a:ext cx="11489815" cy="6220906"/>
          </a:xfrm>
          <a:prstGeom prst="rect">
            <a:avLst/>
          </a:prstGeom>
        </p:spPr>
      </p:pic>
    </p:spTree>
    <p:extLst>
      <p:ext uri="{BB962C8B-B14F-4D97-AF65-F5344CB8AC3E}">
        <p14:creationId xmlns:p14="http://schemas.microsoft.com/office/powerpoint/2010/main" val="3093678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Building 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a:t>
            </a:r>
            <a:endParaRPr lang="en-US" dirty="0"/>
          </a:p>
        </p:txBody>
      </p:sp>
    </p:spTree>
    <p:extLst>
      <p:ext uri="{BB962C8B-B14F-4D97-AF65-F5344CB8AC3E}">
        <p14:creationId xmlns:p14="http://schemas.microsoft.com/office/powerpoint/2010/main" val="2609751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65125"/>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400" dirty="0"/>
              <a:t>Retail and office distribution and configuration for a building on an urban site. </a:t>
            </a:r>
          </a:p>
          <a:p>
            <a:endParaRPr lang="en-US" sz="2400" dirty="0"/>
          </a:p>
          <a:p>
            <a:r>
              <a:rPr lang="en-US" sz="2400" dirty="0"/>
              <a:t>Variable Inputs:</a:t>
            </a:r>
          </a:p>
          <a:p>
            <a:pPr marL="457189" lvl="1" indent="0">
              <a:buNone/>
            </a:pPr>
            <a:r>
              <a:rPr lang="en-US" sz="2000" dirty="0"/>
              <a:t>1. Ratio retail to office </a:t>
            </a:r>
          </a:p>
          <a:p>
            <a:pPr marL="457189" lvl="1" indent="0">
              <a:buNone/>
            </a:pPr>
            <a:r>
              <a:rPr lang="en-US" sz="2000" dirty="0"/>
              <a:t>2. Program block size</a:t>
            </a:r>
          </a:p>
          <a:p>
            <a:pPr marL="457189" lvl="1" indent="0">
              <a:buNone/>
            </a:pPr>
            <a:r>
              <a:rPr lang="en-US" sz="2000" dirty="0"/>
              <a:t>3. Program block rotation</a:t>
            </a:r>
          </a:p>
          <a:p>
            <a:r>
              <a:rPr lang="en-US" sz="2400" dirty="0"/>
              <a:t>Goals:</a:t>
            </a:r>
          </a:p>
          <a:p>
            <a:pPr marL="457189" lvl="1" indent="0">
              <a:buNone/>
            </a:pPr>
            <a:r>
              <a:rPr lang="en-US" sz="2000" dirty="0"/>
              <a:t>1. Minimize zoning envelop overlap</a:t>
            </a:r>
          </a:p>
          <a:p>
            <a:pPr marL="457189" lvl="1" indent="0">
              <a:buNone/>
            </a:pPr>
            <a:r>
              <a:rPr lang="en-US" sz="2000" dirty="0"/>
              <a:t>2. Minimize cost </a:t>
            </a:r>
          </a:p>
          <a:p>
            <a:pPr marL="457189" lvl="1" indent="0">
              <a:buNone/>
            </a:pPr>
            <a:r>
              <a:rPr lang="en-US" sz="2000" dirty="0"/>
              <a:t>3. Maximize total value per year</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7EFF5D08-C557-4CEE-BB9F-53232315F680}"/>
              </a:ext>
            </a:extLst>
          </p:cNvPr>
          <p:cNvPicPr>
            <a:picLocks noChangeAspect="1"/>
          </p:cNvPicPr>
          <p:nvPr/>
        </p:nvPicPr>
        <p:blipFill rotWithShape="1">
          <a:blip r:embed="rId2"/>
          <a:srcRect l="31351" t="54633" r="23996" b="20263"/>
          <a:stretch/>
        </p:blipFill>
        <p:spPr>
          <a:xfrm rot="5567589">
            <a:off x="6809819" y="1824798"/>
            <a:ext cx="4603408" cy="3341413"/>
          </a:xfrm>
          <a:prstGeom prst="rect">
            <a:avLst/>
          </a:prstGeom>
        </p:spPr>
      </p:pic>
    </p:spTree>
    <p:extLst>
      <p:ext uri="{BB962C8B-B14F-4D97-AF65-F5344CB8AC3E}">
        <p14:creationId xmlns:p14="http://schemas.microsoft.com/office/powerpoint/2010/main" val="2401456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C4A7B3-CC15-46FC-9979-45536270EB97}"/>
              </a:ext>
            </a:extLst>
          </p:cNvPr>
          <p:cNvPicPr>
            <a:picLocks noChangeAspect="1"/>
          </p:cNvPicPr>
          <p:nvPr/>
        </p:nvPicPr>
        <p:blipFill>
          <a:blip r:embed="rId3"/>
          <a:stretch>
            <a:fillRect/>
          </a:stretch>
        </p:blipFill>
        <p:spPr>
          <a:xfrm>
            <a:off x="325820" y="681088"/>
            <a:ext cx="11866179" cy="5873400"/>
          </a:xfrm>
          <a:prstGeom prst="rect">
            <a:avLst/>
          </a:prstGeom>
        </p:spPr>
      </p:pic>
      <p:sp>
        <p:nvSpPr>
          <p:cNvPr id="4" name="TextBox 3">
            <a:extLst>
              <a:ext uri="{FF2B5EF4-FFF2-40B4-BE49-F238E27FC236}">
                <a16:creationId xmlns:a16="http://schemas.microsoft.com/office/drawing/2014/main" id="{A69A39E8-30E0-4D16-A83B-B6E4108064A8}"/>
              </a:ext>
            </a:extLst>
          </p:cNvPr>
          <p:cNvSpPr txBox="1"/>
          <p:nvPr/>
        </p:nvSpPr>
        <p:spPr>
          <a:xfrm>
            <a:off x="325820" y="224352"/>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5" name="TextBox 4">
            <a:extLst>
              <a:ext uri="{FF2B5EF4-FFF2-40B4-BE49-F238E27FC236}">
                <a16:creationId xmlns:a16="http://schemas.microsoft.com/office/drawing/2014/main" id="{705FDAD8-0C14-49FE-BDD6-388022B0E835}"/>
              </a:ext>
            </a:extLst>
          </p:cNvPr>
          <p:cNvSpPr txBox="1"/>
          <p:nvPr/>
        </p:nvSpPr>
        <p:spPr>
          <a:xfrm>
            <a:off x="3146321" y="224354"/>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6" name="TextBox 5">
            <a:extLst>
              <a:ext uri="{FF2B5EF4-FFF2-40B4-BE49-F238E27FC236}">
                <a16:creationId xmlns:a16="http://schemas.microsoft.com/office/drawing/2014/main" id="{D44E3FE8-E407-49BD-953F-0CAE3D05E682}"/>
              </a:ext>
            </a:extLst>
          </p:cNvPr>
          <p:cNvSpPr txBox="1"/>
          <p:nvPr/>
        </p:nvSpPr>
        <p:spPr>
          <a:xfrm>
            <a:off x="8168146" y="22435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7" name="Rectangle: Rounded Corners 6">
            <a:extLst>
              <a:ext uri="{FF2B5EF4-FFF2-40B4-BE49-F238E27FC236}">
                <a16:creationId xmlns:a16="http://schemas.microsoft.com/office/drawing/2014/main" id="{D43FCE67-24B7-41DC-B43A-CE8AECB0C6E0}"/>
              </a:ext>
            </a:extLst>
          </p:cNvPr>
          <p:cNvSpPr/>
          <p:nvPr/>
        </p:nvSpPr>
        <p:spPr>
          <a:xfrm>
            <a:off x="185757" y="599768"/>
            <a:ext cx="1254159" cy="3752320"/>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7">
            <a:extLst>
              <a:ext uri="{FF2B5EF4-FFF2-40B4-BE49-F238E27FC236}">
                <a16:creationId xmlns:a16="http://schemas.microsoft.com/office/drawing/2014/main" id="{8AC89441-D3CA-499B-AAD2-159631346A48}"/>
              </a:ext>
            </a:extLst>
          </p:cNvPr>
          <p:cNvSpPr/>
          <p:nvPr/>
        </p:nvSpPr>
        <p:spPr>
          <a:xfrm>
            <a:off x="1439917" y="599769"/>
            <a:ext cx="5422999" cy="4886632"/>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29E27E4E-A6CB-4742-91B7-1B2F23F36979}"/>
              </a:ext>
            </a:extLst>
          </p:cNvPr>
          <p:cNvSpPr/>
          <p:nvPr/>
        </p:nvSpPr>
        <p:spPr>
          <a:xfrm>
            <a:off x="6862916" y="599767"/>
            <a:ext cx="4582850" cy="4011563"/>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9BCC950-CA71-418C-B153-0A143661647A}"/>
              </a:ext>
            </a:extLst>
          </p:cNvPr>
          <p:cNvSpPr txBox="1"/>
          <p:nvPr/>
        </p:nvSpPr>
        <p:spPr>
          <a:xfrm>
            <a:off x="9794010" y="577211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
        <p:nvSpPr>
          <p:cNvPr id="11" name="Rectangle: Rounded Corners 10">
            <a:extLst>
              <a:ext uri="{FF2B5EF4-FFF2-40B4-BE49-F238E27FC236}">
                <a16:creationId xmlns:a16="http://schemas.microsoft.com/office/drawing/2014/main" id="{045A0052-DEAB-4187-9487-389AD275A33A}"/>
              </a:ext>
            </a:extLst>
          </p:cNvPr>
          <p:cNvSpPr/>
          <p:nvPr/>
        </p:nvSpPr>
        <p:spPr>
          <a:xfrm>
            <a:off x="9448798" y="4690560"/>
            <a:ext cx="2743201" cy="92308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29830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0" grpId="0"/>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20970-01A1-464E-831E-1510EA7E371B}"/>
              </a:ext>
            </a:extLst>
          </p:cNvPr>
          <p:cNvPicPr>
            <a:picLocks noChangeAspect="1"/>
          </p:cNvPicPr>
          <p:nvPr/>
        </p:nvPicPr>
        <p:blipFill>
          <a:blip r:embed="rId2"/>
          <a:stretch>
            <a:fillRect/>
          </a:stretch>
        </p:blipFill>
        <p:spPr>
          <a:xfrm>
            <a:off x="67781" y="0"/>
            <a:ext cx="12056439" cy="6858000"/>
          </a:xfrm>
          <a:prstGeom prst="rect">
            <a:avLst/>
          </a:prstGeom>
        </p:spPr>
      </p:pic>
    </p:spTree>
    <p:extLst>
      <p:ext uri="{BB962C8B-B14F-4D97-AF65-F5344CB8AC3E}">
        <p14:creationId xmlns:p14="http://schemas.microsoft.com/office/powerpoint/2010/main" val="2791613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52AA3-414D-4977-9600-8AB24A9EEEAB}"/>
              </a:ext>
            </a:extLst>
          </p:cNvPr>
          <p:cNvPicPr>
            <a:picLocks noChangeAspect="1"/>
          </p:cNvPicPr>
          <p:nvPr/>
        </p:nvPicPr>
        <p:blipFill>
          <a:blip r:embed="rId2"/>
          <a:stretch>
            <a:fillRect/>
          </a:stretch>
        </p:blipFill>
        <p:spPr>
          <a:xfrm>
            <a:off x="481781" y="-78659"/>
            <a:ext cx="10446820" cy="6465480"/>
          </a:xfrm>
          <a:prstGeom prst="rect">
            <a:avLst/>
          </a:prstGeom>
        </p:spPr>
      </p:pic>
      <p:sp>
        <p:nvSpPr>
          <p:cNvPr id="6" name="Rectangle: Rounded Corners 5">
            <a:extLst>
              <a:ext uri="{FF2B5EF4-FFF2-40B4-BE49-F238E27FC236}">
                <a16:creationId xmlns:a16="http://schemas.microsoft.com/office/drawing/2014/main" id="{66BBBF86-2A3D-406A-9C75-68C4835BFD1A}"/>
              </a:ext>
            </a:extLst>
          </p:cNvPr>
          <p:cNvSpPr/>
          <p:nvPr/>
        </p:nvSpPr>
        <p:spPr>
          <a:xfrm>
            <a:off x="2428567" y="4242617"/>
            <a:ext cx="2281084" cy="15141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493484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23394</TotalTime>
  <Words>3395</Words>
  <Application>Microsoft Office PowerPoint</Application>
  <PresentationFormat>Widescreen</PresentationFormat>
  <Paragraphs>1022</Paragraphs>
  <Slides>148</Slides>
  <Notes>68</Notes>
  <HiddenSlides>0</HiddenSlides>
  <MMClips>11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148</vt:i4>
      </vt:variant>
    </vt:vector>
  </HeadingPairs>
  <TitlesOfParts>
    <vt:vector size="163" baseType="lpstr">
      <vt:lpstr>65 Helvetica Medium</vt:lpstr>
      <vt:lpstr>Arial</vt:lpstr>
      <vt:lpstr>Arial Black</vt:lpstr>
      <vt:lpstr>Artifakt Element</vt:lpstr>
      <vt:lpstr>Artifakt Element Black</vt:lpstr>
      <vt:lpstr>Artifakt LegendOfc</vt:lpstr>
      <vt:lpstr>Calibri</vt:lpstr>
      <vt:lpstr>Calibri Light</vt:lpstr>
      <vt:lpstr>Frutiger Next LT W1G</vt:lpstr>
      <vt:lpstr>Helvetica Neue</vt:lpstr>
      <vt:lpstr>Times New Roman</vt:lpstr>
      <vt:lpstr>Wingdings</vt:lpstr>
      <vt:lpstr>Office Theme</vt:lpstr>
      <vt:lpstr>Main Content</vt:lpstr>
      <vt:lpstr>BLANK</vt:lpstr>
      <vt:lpstr>PowerPoint Presentation</vt:lpstr>
      <vt:lpstr>PowerPoint Presentation</vt:lpstr>
      <vt:lpstr>A SPECIAL THANKS TO:</vt:lpstr>
      <vt:lpstr>American Institute of Architects (AIA) Continuing Education Services (CES) </vt:lpstr>
      <vt:lpstr>Session Description</vt:lpstr>
      <vt:lpstr>PowerPoint Presentation</vt:lpstr>
      <vt:lpstr>Overview</vt:lpstr>
      <vt:lpstr>Example files are all Open Source!</vt:lpstr>
      <vt:lpstr>Why?</vt:lpstr>
      <vt:lpstr>PowerPoint Presentation</vt:lpstr>
      <vt:lpstr>PowerPoint Presentation</vt:lpstr>
      <vt:lpstr> Problem: more work at a higher quality with less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 want to be able to learn from more designs than it is physically possible to generate or evaluate ‘by hand’.”   – Danil Nagy, The Living</vt:lpstr>
      <vt:lpstr>How!?</vt:lpstr>
      <vt:lpstr>What is Project Refinery?</vt:lpstr>
      <vt:lpstr>PowerPoint Presentation</vt:lpstr>
      <vt:lpstr>Generative Design Preparation</vt:lpstr>
      <vt:lpstr>Traditional Design Process</vt:lpstr>
      <vt:lpstr>Generative Design Process</vt:lpstr>
      <vt:lpstr> “The goal of generative design is not to automate the design process, or to replace human designers with artificial ones”  – Danil Nagy, The Living</vt:lpstr>
      <vt:lpstr>Generative Design Method</vt:lpstr>
      <vt:lpstr>3 Box Building Let’s start simple to understand concepts</vt:lpstr>
      <vt:lpstr>Goals</vt:lpstr>
      <vt:lpstr>Quick Dynamo Primer</vt:lpstr>
      <vt:lpstr>PowerPoint Presentation</vt:lpstr>
      <vt:lpstr>PowerPoint Presentation</vt:lpstr>
      <vt:lpstr>PowerPoint Presentation</vt:lpstr>
      <vt:lpstr>PowerPoint Presentation</vt:lpstr>
      <vt:lpstr>PowerPoint Presentation</vt:lpstr>
      <vt:lpstr>Generate </vt:lpstr>
      <vt:lpstr>PowerPoint Presentation</vt:lpstr>
      <vt:lpstr>         Refinery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Rank</vt:lpstr>
      <vt:lpstr>3. Rank</vt:lpstr>
      <vt:lpstr>3. Evolve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Hill Climbing Let’s go back a step and focus on goal-setting and how to make evaluators</vt:lpstr>
      <vt:lpstr>Goals</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Solver – More Advanced Evaluator</vt:lpstr>
      <vt:lpstr>Newton’s Method in Python</vt:lpstr>
      <vt:lpstr>PowerPoint Presentation</vt:lpstr>
      <vt:lpstr>PowerPoint Presentation</vt:lpstr>
      <vt:lpstr>PowerPoint Presentation</vt:lpstr>
      <vt:lpstr>Building Massing</vt:lpstr>
      <vt:lpstr>Goals</vt:lpstr>
      <vt:lpstr>PowerPoint Presentation</vt:lpstr>
      <vt:lpstr>PowerPoint Presentation</vt:lpstr>
      <vt:lpstr>PowerPoint Presentation</vt:lpstr>
      <vt:lpstr>PowerPoint Presentation</vt:lpstr>
      <vt:lpstr>PowerPoint Presentation</vt:lpstr>
      <vt:lpstr>PowerPoint Presentation</vt:lpstr>
      <vt:lpstr>Metric Comparison</vt:lpstr>
      <vt:lpstr>PowerPoint Presentation</vt:lpstr>
      <vt:lpstr>PowerPoint Presentation</vt:lpstr>
      <vt:lpstr>PowerPoint Presentation</vt:lpstr>
      <vt:lpstr>PowerPoint Presentation</vt:lpstr>
      <vt:lpstr>PowerPoint Presentation</vt:lpstr>
      <vt:lpstr>Refinery</vt:lpstr>
      <vt:lpstr>Refinery</vt:lpstr>
      <vt:lpstr>Refinery</vt:lpstr>
      <vt:lpstr>Refinery</vt:lpstr>
      <vt:lpstr>Refinery</vt:lpstr>
      <vt:lpstr>Refinery</vt:lpstr>
      <vt:lpstr>PowerPoint Presentation</vt:lpstr>
      <vt:lpstr>Refinery</vt:lpstr>
      <vt:lpstr>Adding New Evaluator to Building Massing</vt:lpstr>
      <vt:lpstr>StealthyRoofScapes!</vt:lpstr>
      <vt:lpstr>Re-using and Re-applying Evaluators</vt:lpstr>
      <vt:lpstr>PowerPoint Presentation</vt:lpstr>
      <vt:lpstr>PowerPoint Presentation</vt:lpstr>
      <vt:lpstr>StealthyRoofScape Evaluator On Building Massing </vt:lpstr>
      <vt:lpstr>Solar Analysis</vt:lpstr>
      <vt:lpstr>PowerPoint Presentation</vt:lpstr>
      <vt:lpstr>Office Layout</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Refinery</vt:lpstr>
      <vt:lpstr>PowerPoint Presentation</vt:lpstr>
      <vt:lpstr>Refinery</vt:lpstr>
      <vt:lpstr>PowerPoint Presentation</vt:lpstr>
      <vt:lpstr>PowerPoint Presentation</vt:lpstr>
      <vt:lpstr>Refinery Primer Samples</vt:lpstr>
      <vt:lpstr>Autodesk MaRS Office</vt:lpstr>
      <vt:lpstr>Tiling</vt:lpstr>
      <vt:lpstr>Refinery Beta Samples</vt:lpstr>
      <vt:lpstr>A SPECIAL THANKS TO:</vt:lpstr>
      <vt:lpstr>REMINDER  Speaker and Session Feedback is  Appreciated</vt:lpstr>
      <vt:lpstr>Reference Links</vt:lpstr>
      <vt:lpstr>REMINDER  Session materials are available on the Conference App</vt:lpstr>
      <vt:lpstr>Visit me at the Speaker Lounge</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Gabi Caruana</dc:creator>
  <cp:lastModifiedBy>Matt Jezyk</cp:lastModifiedBy>
  <cp:revision>163</cp:revision>
  <dcterms:created xsi:type="dcterms:W3CDTF">2019-03-01T04:36:35Z</dcterms:created>
  <dcterms:modified xsi:type="dcterms:W3CDTF">2019-07-16T21:56:59Z</dcterms:modified>
</cp:coreProperties>
</file>